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256" r:id="rId2"/>
    <p:sldId id="359" r:id="rId3"/>
    <p:sldId id="364" r:id="rId4"/>
    <p:sldId id="356" r:id="rId5"/>
    <p:sldId id="308" r:id="rId6"/>
    <p:sldId id="259" r:id="rId7"/>
    <p:sldId id="357" r:id="rId8"/>
    <p:sldId id="263" r:id="rId9"/>
    <p:sldId id="358" r:id="rId10"/>
    <p:sldId id="322" r:id="rId11"/>
    <p:sldId id="360" r:id="rId12"/>
    <p:sldId id="323" r:id="rId13"/>
    <p:sldId id="267" r:id="rId14"/>
    <p:sldId id="361" r:id="rId15"/>
    <p:sldId id="346" r:id="rId16"/>
    <p:sldId id="347" r:id="rId17"/>
    <p:sldId id="362" r:id="rId18"/>
    <p:sldId id="363" r:id="rId1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2990"/>
    <a:srgbClr val="183188"/>
    <a:srgbClr val="898989"/>
    <a:srgbClr val="196069"/>
    <a:srgbClr val="096A8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72571" autoAdjust="0"/>
  </p:normalViewPr>
  <p:slideViewPr>
    <p:cSldViewPr snapToGrid="0" snapToObjects="1">
      <p:cViewPr>
        <p:scale>
          <a:sx n="91" d="100"/>
          <a:sy n="91" d="100"/>
        </p:scale>
        <p:origin x="-546" y="-72"/>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87" d="100"/>
          <a:sy n="87" d="100"/>
        </p:scale>
        <p:origin x="-3780"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68E5A9E1-48AD-4994-A0FB-23E63388558C}" type="datetimeFigureOut">
              <a:rPr lang="en-US" smtClean="0"/>
              <a:t>10/21/2016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62655DC-ADA5-4ABA-8DB8-C482A54BF572}" type="slidenum">
              <a:rPr lang="en-US" smtClean="0"/>
              <a:t>‹#›</a:t>
            </a:fld>
            <a:endParaRPr lang="en-US"/>
          </a:p>
        </p:txBody>
      </p:sp>
    </p:spTree>
    <p:extLst>
      <p:ext uri="{BB962C8B-B14F-4D97-AF65-F5344CB8AC3E}">
        <p14:creationId xmlns:p14="http://schemas.microsoft.com/office/powerpoint/2010/main" val="19648232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5023900-C994-4623-A00D-87F60DAD7362}" type="datetimeFigureOut">
              <a:rPr lang="en-US" smtClean="0"/>
              <a:t>10/21/2016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72479BC-0837-45F5-A7D9-556DC1A394A5}" type="slidenum">
              <a:rPr lang="en-US" smtClean="0"/>
              <a:t>‹#›</a:t>
            </a:fld>
            <a:endParaRPr lang="en-US"/>
          </a:p>
        </p:txBody>
      </p:sp>
    </p:spTree>
    <p:extLst>
      <p:ext uri="{BB962C8B-B14F-4D97-AF65-F5344CB8AC3E}">
        <p14:creationId xmlns:p14="http://schemas.microsoft.com/office/powerpoint/2010/main" val="2994828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shrm.org/ResourcesAndTools/hr-topics/benefits/Pages/ACA-reporting-extension.aspx"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Narrow" panose="020B0606020202030204" pitchFamily="34" charset="0"/>
              </a:rPr>
              <a:t>Good afternoon everyone</a:t>
            </a:r>
            <a:r>
              <a:rPr lang="en-US" sz="1200" baseline="0" dirty="0" smtClean="0">
                <a:latin typeface="Arial Narrow" panose="020B0606020202030204" pitchFamily="34" charset="0"/>
              </a:rPr>
              <a:t> and welcome to today’s webinar.  </a:t>
            </a:r>
            <a:r>
              <a:rPr lang="en-US" sz="1200" kern="1200" dirty="0" smtClean="0">
                <a:solidFill>
                  <a:schemeClr val="tx1"/>
                </a:solidFill>
                <a:effectLst/>
                <a:latin typeface="+mn-lt"/>
                <a:ea typeface="+mn-ea"/>
                <a:cs typeface="+mn-cs"/>
              </a:rPr>
              <a:t>I’m Jaime Lizotte and I’m the HR Solutions Manager at ComplyRight, a leading provider of practical and affordable HR compliance products for small businesses. I’ve been in the HR field for almost 10 years, and have spent the past few years developing next-generation products to make HR management easier for employers. I will be speaking to you today about 5 things every employer needs to know before filing.</a:t>
            </a:r>
          </a:p>
          <a:p>
            <a:endParaRPr lang="en-US" sz="1200" dirty="0" smtClean="0">
              <a:latin typeface="Arial Narrow" panose="020B0606020202030204" pitchFamily="34" charset="0"/>
            </a:endParaRPr>
          </a:p>
          <a:p>
            <a:endParaRPr lang="en-US" sz="1200" dirty="0" smtClean="0"/>
          </a:p>
          <a:p>
            <a:endParaRPr lang="en-US" dirty="0"/>
          </a:p>
        </p:txBody>
      </p:sp>
      <p:sp>
        <p:nvSpPr>
          <p:cNvPr id="4" name="Slide Number Placeholder 3"/>
          <p:cNvSpPr>
            <a:spLocks noGrp="1"/>
          </p:cNvSpPr>
          <p:nvPr>
            <p:ph type="sldNum" sz="quarter" idx="10"/>
          </p:nvPr>
        </p:nvSpPr>
        <p:spPr/>
        <p:txBody>
          <a:bodyPr/>
          <a:lstStyle/>
          <a:p>
            <a:fld id="{A72479BC-0837-45F5-A7D9-556DC1A394A5}" type="slidenum">
              <a:rPr lang="en-US" smtClean="0"/>
              <a:t>1</a:t>
            </a:fld>
            <a:endParaRPr lang="en-US"/>
          </a:p>
        </p:txBody>
      </p:sp>
    </p:spTree>
    <p:extLst>
      <p:ext uri="{BB962C8B-B14F-4D97-AF65-F5344CB8AC3E}">
        <p14:creationId xmlns:p14="http://schemas.microsoft.com/office/powerpoint/2010/main" val="35209423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Arial Narrow" panose="020B0606020202030204" pitchFamily="34" charset="0"/>
              </a:rPr>
              <a:t>Penalties have increased on a yearly basis, very minimally, for failure to file correct W-2 forms by the deadline date, which used to be March 31 for electronic filing and February 28 for paper filing.</a:t>
            </a:r>
          </a:p>
          <a:p>
            <a:endParaRPr lang="en-US" sz="1200" dirty="0" smtClean="0">
              <a:latin typeface="Arial Narrow" panose="020B0606020202030204" pitchFamily="34" charset="0"/>
            </a:endParaRPr>
          </a:p>
          <a:p>
            <a:r>
              <a:rPr lang="en-US" sz="1200" dirty="0" smtClean="0">
                <a:latin typeface="Arial Narrow" panose="020B0606020202030204" pitchFamily="34" charset="0"/>
              </a:rPr>
              <a:t>The penalty amount has always been based on the date when the correct W-2 form was filed.  Meaning how many days apart from the due </a:t>
            </a:r>
            <a:r>
              <a:rPr lang="en-US" sz="1200" dirty="0" smtClean="0">
                <a:latin typeface="Arial Narrow" panose="020B0606020202030204" pitchFamily="34" charset="0"/>
              </a:rPr>
              <a:t>date</a:t>
            </a:r>
            <a:r>
              <a:rPr lang="en-US" sz="1200" baseline="0" dirty="0" smtClean="0">
                <a:latin typeface="Arial Narrow" panose="020B0606020202030204" pitchFamily="34" charset="0"/>
              </a:rPr>
              <a:t> </a:t>
            </a:r>
            <a:r>
              <a:rPr lang="en-US" sz="1200" dirty="0" smtClean="0">
                <a:latin typeface="Arial Narrow" panose="020B0606020202030204" pitchFamily="34" charset="0"/>
              </a:rPr>
              <a:t>it was </a:t>
            </a:r>
            <a:r>
              <a:rPr lang="en-US" sz="1200" dirty="0" smtClean="0">
                <a:latin typeface="Arial Narrow" panose="020B0606020202030204" pitchFamily="34" charset="0"/>
              </a:rPr>
              <a:t>filed.</a:t>
            </a:r>
          </a:p>
          <a:p>
            <a:endParaRPr lang="en-US" sz="1200" dirty="0" smtClean="0">
              <a:latin typeface="Arial Narrow" panose="020B0606020202030204" pitchFamily="34" charset="0"/>
            </a:endParaRPr>
          </a:p>
          <a:p>
            <a:r>
              <a:rPr lang="en-US" sz="1200" dirty="0" smtClean="0">
                <a:latin typeface="Arial Narrow" panose="020B0606020202030204" pitchFamily="34" charset="0"/>
              </a:rPr>
              <a:t>And when I mention Correct W-2, I mean that if you file a W-2 by the due date of Jan. 31, but then you find out that you need to make a correction, then technically you have not met the deadline, because you need to have filed a CORRECT W-2 form by the Jan. 31 </a:t>
            </a:r>
            <a:r>
              <a:rPr lang="en-US" sz="1200" dirty="0" smtClean="0">
                <a:latin typeface="Arial Narrow" panose="020B0606020202030204" pitchFamily="34" charset="0"/>
              </a:rPr>
              <a:t>deadline,</a:t>
            </a:r>
            <a:r>
              <a:rPr lang="en-US" sz="1200" baseline="0" dirty="0" smtClean="0">
                <a:latin typeface="Arial Narrow" panose="020B0606020202030204" pitchFamily="34" charset="0"/>
              </a:rPr>
              <a:t> so you want to make sure when you file, the information is correct. </a:t>
            </a:r>
            <a:endParaRPr lang="en-US" sz="1200" dirty="0" smtClean="0">
              <a:latin typeface="Arial Narrow" panose="020B0606020202030204" pitchFamily="34" charset="0"/>
            </a:endParaRPr>
          </a:p>
          <a:p>
            <a:endParaRPr lang="en-US" sz="1200" dirty="0" smtClean="0">
              <a:latin typeface="Arial Narrow" panose="020B0606020202030204" pitchFamily="34" charset="0"/>
            </a:endParaRPr>
          </a:p>
          <a:p>
            <a:r>
              <a:rPr lang="en-US" sz="1200" dirty="0" smtClean="0">
                <a:latin typeface="Arial Narrow" panose="020B0606020202030204" pitchFamily="34" charset="0"/>
              </a:rPr>
              <a:t>Now, the </a:t>
            </a:r>
            <a:r>
              <a:rPr lang="en-US" sz="1200" dirty="0" smtClean="0">
                <a:latin typeface="Arial Narrow" panose="020B0606020202030204" pitchFamily="34" charset="0"/>
              </a:rPr>
              <a:t>new penalties that will be imposed starting in the 2016 tax season are:</a:t>
            </a:r>
          </a:p>
          <a:p>
            <a:endParaRPr lang="en-US" sz="1200" dirty="0" smtClean="0">
              <a:latin typeface="Arial Narrow" panose="020B0606020202030204" pitchFamily="34" charset="0"/>
            </a:endParaRPr>
          </a:p>
          <a:p>
            <a:r>
              <a:rPr lang="en-US" sz="1200" dirty="0" smtClean="0">
                <a:latin typeface="Arial Narrow" panose="020B0606020202030204" pitchFamily="34" charset="0"/>
              </a:rPr>
              <a:t>-   $50 per W-2 form if they are correctly filed within 30 days of the due date.</a:t>
            </a:r>
          </a:p>
          <a:p>
            <a:pPr marL="171450" indent="-171450">
              <a:buFontTx/>
              <a:buChar char="-"/>
            </a:pPr>
            <a:r>
              <a:rPr lang="en-US" sz="1200" dirty="0" smtClean="0">
                <a:latin typeface="Arial Narrow" panose="020B0606020202030204" pitchFamily="34" charset="0"/>
              </a:rPr>
              <a:t>$100 per W-2 form if they are correctly filed within more than 30 days after the due date, but before August 1.</a:t>
            </a:r>
          </a:p>
          <a:p>
            <a:pPr marL="171450" indent="-171450">
              <a:buFontTx/>
              <a:buChar char="-"/>
            </a:pPr>
            <a:r>
              <a:rPr lang="en-US" sz="1200" dirty="0" smtClean="0">
                <a:latin typeface="Arial Narrow" panose="020B0606020202030204" pitchFamily="34" charset="0"/>
              </a:rPr>
              <a:t>And $260 </a:t>
            </a:r>
            <a:r>
              <a:rPr lang="en-US" sz="1200" dirty="0" smtClean="0">
                <a:latin typeface="Arial Narrow" panose="020B0606020202030204" pitchFamily="34" charset="0"/>
              </a:rPr>
              <a:t>per W-2 form if they are filed after August 1, corrections are not filed or the W-2 is not filed at all.</a:t>
            </a:r>
          </a:p>
          <a:p>
            <a:pPr marL="171450" indent="-171450">
              <a:buFontTx/>
              <a:buChar char="-"/>
            </a:pPr>
            <a:endParaRPr lang="en-US" sz="1200" dirty="0" smtClean="0">
              <a:latin typeface="Arial Narrow" panose="020B0606020202030204" pitchFamily="34" charset="0"/>
            </a:endParaRPr>
          </a:p>
          <a:p>
            <a:r>
              <a:rPr lang="en-US" sz="1200" dirty="0" smtClean="0">
                <a:latin typeface="Arial Narrow" panose="020B0606020202030204" pitchFamily="34" charset="0"/>
              </a:rPr>
              <a:t>So </a:t>
            </a:r>
            <a:r>
              <a:rPr lang="en-US" sz="1200" dirty="0" smtClean="0">
                <a:latin typeface="Arial Narrow" panose="020B0606020202030204" pitchFamily="34" charset="0"/>
              </a:rPr>
              <a:t>again </a:t>
            </a:r>
            <a:r>
              <a:rPr lang="en-US" sz="1200" dirty="0" smtClean="0">
                <a:latin typeface="Arial Narrow" panose="020B0606020202030204" pitchFamily="34" charset="0"/>
              </a:rPr>
              <a:t>you will want to make sure this year </a:t>
            </a:r>
            <a:r>
              <a:rPr lang="en-US" sz="1200" dirty="0" smtClean="0">
                <a:latin typeface="Arial Narrow" panose="020B0606020202030204" pitchFamily="34" charset="0"/>
              </a:rPr>
              <a:t>that </a:t>
            </a:r>
            <a:r>
              <a:rPr lang="en-US" sz="1200" dirty="0" smtClean="0">
                <a:latin typeface="Arial Narrow" panose="020B0606020202030204" pitchFamily="34" charset="0"/>
              </a:rPr>
              <a:t>you are double checking </a:t>
            </a:r>
            <a:r>
              <a:rPr lang="en-US" sz="1200" dirty="0" smtClean="0">
                <a:latin typeface="Arial Narrow" panose="020B0606020202030204" pitchFamily="34" charset="0"/>
              </a:rPr>
              <a:t>your </a:t>
            </a:r>
            <a:r>
              <a:rPr lang="en-US" sz="1200" dirty="0" smtClean="0">
                <a:latin typeface="Arial Narrow" panose="020B0606020202030204" pitchFamily="34" charset="0"/>
              </a:rPr>
              <a:t>work prior to filing so that you don’t have to file corrections later, because it could potentially cost </a:t>
            </a:r>
            <a:r>
              <a:rPr lang="en-US" sz="1200" dirty="0" smtClean="0">
                <a:latin typeface="Arial Narrow" panose="020B0606020202030204" pitchFamily="34" charset="0"/>
              </a:rPr>
              <a:t>you. </a:t>
            </a:r>
            <a:endParaRPr lang="en-US" sz="1200" dirty="0" smtClean="0">
              <a:latin typeface="Arial Narrow" panose="020B0606020202030204" pitchFamily="34" charset="0"/>
            </a:endParaRPr>
          </a:p>
          <a:p>
            <a:endParaRPr lang="en-US" dirty="0"/>
          </a:p>
        </p:txBody>
      </p:sp>
      <p:sp>
        <p:nvSpPr>
          <p:cNvPr id="4" name="Slide Number Placeholder 3"/>
          <p:cNvSpPr>
            <a:spLocks noGrp="1"/>
          </p:cNvSpPr>
          <p:nvPr>
            <p:ph type="sldNum" sz="quarter" idx="10"/>
          </p:nvPr>
        </p:nvSpPr>
        <p:spPr/>
        <p:txBody>
          <a:bodyPr/>
          <a:lstStyle/>
          <a:p>
            <a:fld id="{A72479BC-0837-45F5-A7D9-556DC1A394A5}" type="slidenum">
              <a:rPr lang="en-US" smtClean="0"/>
              <a:t>10</a:t>
            </a:fld>
            <a:endParaRPr lang="en-US"/>
          </a:p>
        </p:txBody>
      </p:sp>
    </p:spTree>
    <p:extLst>
      <p:ext uri="{BB962C8B-B14F-4D97-AF65-F5344CB8AC3E}">
        <p14:creationId xmlns:p14="http://schemas.microsoft.com/office/powerpoint/2010/main" val="27304880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dirty="0" smtClean="0">
                <a:latin typeface="Arial Narrow" panose="020B0606020202030204" pitchFamily="34" charset="0"/>
              </a:rPr>
              <a:t>Now let’s move on to the fourth </a:t>
            </a:r>
            <a:r>
              <a:rPr lang="en-US" sz="1200" dirty="0" smtClean="0">
                <a:latin typeface="Arial Narrow" panose="020B0606020202030204" pitchFamily="34" charset="0"/>
              </a:rPr>
              <a:t>thing you should </a:t>
            </a:r>
            <a:r>
              <a:rPr lang="en-US" sz="1200" dirty="0" smtClean="0">
                <a:latin typeface="Arial Narrow" panose="020B0606020202030204" pitchFamily="34" charset="0"/>
              </a:rPr>
              <a:t>know before filing: which is the Affordable Care Act or ACA Reporting Forms and that an extension is highly unlikely. </a:t>
            </a:r>
          </a:p>
        </p:txBody>
      </p:sp>
      <p:sp>
        <p:nvSpPr>
          <p:cNvPr id="4" name="Slide Number Placeholder 3"/>
          <p:cNvSpPr>
            <a:spLocks noGrp="1"/>
          </p:cNvSpPr>
          <p:nvPr>
            <p:ph type="sldNum" sz="quarter" idx="10"/>
          </p:nvPr>
        </p:nvSpPr>
        <p:spPr/>
        <p:txBody>
          <a:bodyPr/>
          <a:lstStyle/>
          <a:p>
            <a:fld id="{A72479BC-0837-45F5-A7D9-556DC1A394A5}" type="slidenum">
              <a:rPr lang="en-US" smtClean="0"/>
              <a:t>11</a:t>
            </a:fld>
            <a:endParaRPr lang="en-US"/>
          </a:p>
        </p:txBody>
      </p:sp>
    </p:spTree>
    <p:extLst>
      <p:ext uri="{BB962C8B-B14F-4D97-AF65-F5344CB8AC3E}">
        <p14:creationId xmlns:p14="http://schemas.microsoft.com/office/powerpoint/2010/main" val="2574941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effectLst/>
                <a:latin typeface="Arial Narrow" panose="020B0606020202030204" pitchFamily="34" charset="0"/>
              </a:rPr>
              <a:t>First let’s start with a little background:</a:t>
            </a:r>
            <a:r>
              <a:rPr lang="en-US" sz="1200" baseline="0" dirty="0" smtClean="0">
                <a:effectLst/>
                <a:latin typeface="Arial Narrow" panose="020B0606020202030204" pitchFamily="34" charset="0"/>
              </a:rPr>
              <a:t> </a:t>
            </a:r>
            <a:r>
              <a:rPr lang="en-US" sz="1200" dirty="0" smtClean="0">
                <a:effectLst/>
                <a:latin typeface="Arial Narrow" panose="020B0606020202030204" pitchFamily="34" charset="0"/>
              </a:rPr>
              <a:t>Under the Affordable Care Act, applicable large employers, which are those with 50 or more full-time employees, including full-time equivalent employees, are required to report about health</a:t>
            </a:r>
            <a:r>
              <a:rPr lang="en-US" sz="1200" baseline="0" dirty="0" smtClean="0">
                <a:effectLst/>
                <a:latin typeface="Arial Narrow" panose="020B0606020202030204" pitchFamily="34" charset="0"/>
              </a:rPr>
              <a:t> care coverage for employees</a:t>
            </a:r>
            <a:r>
              <a:rPr lang="en-US" sz="1200" dirty="0" smtClean="0">
                <a:effectLst/>
                <a:latin typeface="Arial Narrow" panose="020B0606020202030204" pitchFamily="34" charset="0"/>
              </a:rPr>
              <a:t>. </a:t>
            </a:r>
          </a:p>
          <a:p>
            <a:r>
              <a:rPr lang="en-US" sz="1200" dirty="0" smtClean="0">
                <a:effectLst/>
                <a:latin typeface="Arial Narrow" panose="020B0606020202030204" pitchFamily="34" charset="0"/>
              </a:rPr>
              <a:t>These employers must file information returns with the IRS and also provide statements to full-time employees about health coverage the employer offered or to show the employer didn’t offer coverage.</a:t>
            </a:r>
          </a:p>
          <a:p>
            <a:endParaRPr lang="en-US" sz="1200" baseline="0" dirty="0" smtClean="0">
              <a:effectLst/>
              <a:latin typeface="Arial Narrow" panose="020B0606020202030204" pitchFamily="34" charset="0"/>
            </a:endParaRPr>
          </a:p>
          <a:p>
            <a:r>
              <a:rPr lang="en-US" sz="1200" baseline="0" dirty="0" smtClean="0">
                <a:effectLst/>
                <a:latin typeface="Arial Narrow" panose="020B0606020202030204" pitchFamily="34" charset="0"/>
              </a:rPr>
              <a:t>These requirements became mandatory for 2015 reporting. And since this was a new requirement, it was very confusing and challenging for many businesses. </a:t>
            </a:r>
            <a:r>
              <a:rPr lang="en-US" sz="1200" dirty="0" smtClean="0">
                <a:latin typeface="Arial Narrow" panose="020B0606020202030204" pitchFamily="34" charset="0"/>
              </a:rPr>
              <a:t> </a:t>
            </a:r>
            <a:r>
              <a:rPr lang="en-US" sz="1200" dirty="0" smtClean="0">
                <a:latin typeface="Arial Narrow" panose="020B0606020202030204" pitchFamily="34" charset="0"/>
              </a:rPr>
              <a:t>Although there was</a:t>
            </a:r>
            <a:r>
              <a:rPr lang="en-US" sz="1200" baseline="0" dirty="0" smtClean="0">
                <a:latin typeface="Arial Narrow" panose="020B0606020202030204" pitchFamily="34" charset="0"/>
              </a:rPr>
              <a:t> </a:t>
            </a:r>
            <a:r>
              <a:rPr lang="en-US" sz="1200" dirty="0" smtClean="0">
                <a:effectLst/>
                <a:latin typeface="Arial Narrow" panose="020B0606020202030204" pitchFamily="34" charset="0"/>
              </a:rPr>
              <a:t>some </a:t>
            </a:r>
            <a:r>
              <a:rPr lang="en-US" sz="1200" dirty="0" smtClean="0">
                <a:effectLst/>
                <a:latin typeface="Arial Narrow" panose="020B0606020202030204" pitchFamily="34" charset="0"/>
              </a:rPr>
              <a:t>welcome relief  in 2016 when </a:t>
            </a:r>
            <a:r>
              <a:rPr lang="en-US" sz="1200" dirty="0" smtClean="0">
                <a:effectLst/>
                <a:latin typeface="Arial Narrow" panose="020B0606020202030204" pitchFamily="34" charset="0"/>
                <a:hlinkClick r:id="rId3"/>
              </a:rPr>
              <a:t>the IRS extended</a:t>
            </a:r>
            <a:r>
              <a:rPr lang="en-US" sz="1200" dirty="0" smtClean="0">
                <a:effectLst/>
                <a:latin typeface="Arial Narrow" panose="020B0606020202030204" pitchFamily="34" charset="0"/>
              </a:rPr>
              <a:t> employee notification and the IRS filing deadlines for Affordable Care Act or ACA information reporting.</a:t>
            </a:r>
          </a:p>
          <a:p>
            <a:endParaRPr lang="en-US" sz="1200" baseline="0" dirty="0" smtClean="0">
              <a:latin typeface="Arial Narrow" panose="020B0606020202030204" pitchFamily="34" charset="0"/>
            </a:endParaRPr>
          </a:p>
          <a:p>
            <a:r>
              <a:rPr lang="en-US" sz="1200" dirty="0" smtClean="0">
                <a:effectLst/>
                <a:latin typeface="Arial Narrow" panose="020B0606020202030204" pitchFamily="34" charset="0"/>
              </a:rPr>
              <a:t>So </a:t>
            </a:r>
            <a:r>
              <a:rPr lang="en-US" sz="1200" dirty="0" smtClean="0">
                <a:effectLst/>
                <a:latin typeface="Arial Narrow" panose="020B0606020202030204" pitchFamily="34" charset="0"/>
              </a:rPr>
              <a:t>you</a:t>
            </a:r>
            <a:r>
              <a:rPr lang="en-US" sz="1200" baseline="0" dirty="0" smtClean="0">
                <a:effectLst/>
                <a:latin typeface="Arial Narrow" panose="020B0606020202030204" pitchFamily="34" charset="0"/>
              </a:rPr>
              <a:t> </a:t>
            </a:r>
            <a:r>
              <a:rPr lang="en-US" sz="1200" dirty="0" smtClean="0">
                <a:effectLst/>
                <a:latin typeface="Arial Narrow" panose="020B0606020202030204" pitchFamily="34" charset="0"/>
              </a:rPr>
              <a:t>got </a:t>
            </a:r>
            <a:r>
              <a:rPr lang="en-US" sz="1200" dirty="0" smtClean="0">
                <a:effectLst/>
                <a:latin typeface="Arial Narrow" panose="020B0606020202030204" pitchFamily="34" charset="0"/>
              </a:rPr>
              <a:t>an extra two months to distribute forms to employees and three months to file with the IRS, but we haven't seen any indication that the</a:t>
            </a:r>
            <a:r>
              <a:rPr lang="en-US" sz="1200" baseline="0" dirty="0" smtClean="0">
                <a:effectLst/>
                <a:latin typeface="Arial Narrow" panose="020B0606020202030204" pitchFamily="34" charset="0"/>
              </a:rPr>
              <a:t> extension will be repeated</a:t>
            </a:r>
            <a:r>
              <a:rPr lang="en-US" sz="1200" dirty="0" smtClean="0">
                <a:effectLst/>
                <a:latin typeface="Arial Narrow" panose="020B0606020202030204" pitchFamily="34" charset="0"/>
              </a:rPr>
              <a:t> again for the 2016 filing season.  </a:t>
            </a:r>
          </a:p>
          <a:p>
            <a:r>
              <a:rPr lang="en-US" sz="1200" baseline="0" dirty="0" smtClean="0">
                <a:effectLst/>
                <a:latin typeface="Arial Narrow" panose="020B0606020202030204" pitchFamily="34" charset="0"/>
              </a:rPr>
              <a:t> </a:t>
            </a:r>
            <a:endParaRPr lang="en-US" sz="1200" dirty="0" smtClean="0">
              <a:latin typeface="Arial Narrow" panose="020B0606020202030204" pitchFamily="34" charset="0"/>
            </a:endParaRPr>
          </a:p>
          <a:p>
            <a:r>
              <a:rPr lang="en-US" sz="1200" dirty="0" smtClean="0">
                <a:effectLst/>
                <a:latin typeface="Arial Narrow" panose="020B0606020202030204" pitchFamily="34" charset="0"/>
              </a:rPr>
              <a:t>Now definitely this can </a:t>
            </a:r>
            <a:r>
              <a:rPr lang="en-US" sz="1200" dirty="0" smtClean="0">
                <a:effectLst/>
                <a:latin typeface="Arial Narrow" panose="020B0606020202030204" pitchFamily="34" charset="0"/>
              </a:rPr>
              <a:t>pose a challenge, especially for employers that must provide 1095-Cs to employees by the end of January, indicating month-by-month coverage provided through the end of the previous December. And this would be in addition to providing their W-2 forms and filing those W-2s to the IRS as well.  So the workload </a:t>
            </a:r>
            <a:r>
              <a:rPr lang="en-US" sz="1200" dirty="0" smtClean="0">
                <a:latin typeface="Arial Narrow" panose="020B0606020202030204" pitchFamily="34" charset="0"/>
              </a:rPr>
              <a:t>during </a:t>
            </a:r>
            <a:r>
              <a:rPr lang="en-US" sz="1200" dirty="0" smtClean="0">
                <a:latin typeface="Arial Narrow" panose="020B0606020202030204" pitchFamily="34" charset="0"/>
              </a:rPr>
              <a:t>this time period can increase immensely. </a:t>
            </a:r>
          </a:p>
          <a:p>
            <a:endParaRPr lang="en-US" sz="1200" dirty="0" smtClean="0">
              <a:latin typeface="Arial Narrow" panose="020B0606020202030204" pitchFamily="34" charset="0"/>
            </a:endParaRPr>
          </a:p>
          <a:p>
            <a:pPr marL="171450" indent="-171450">
              <a:buFontTx/>
              <a:buChar char="-"/>
            </a:pPr>
            <a:endParaRPr lang="en-US" baseline="0" dirty="0" smtClean="0">
              <a:effectLst/>
            </a:endParaRPr>
          </a:p>
        </p:txBody>
      </p:sp>
      <p:sp>
        <p:nvSpPr>
          <p:cNvPr id="4" name="Slide Number Placeholder 3"/>
          <p:cNvSpPr>
            <a:spLocks noGrp="1"/>
          </p:cNvSpPr>
          <p:nvPr>
            <p:ph type="sldNum" sz="quarter" idx="10"/>
          </p:nvPr>
        </p:nvSpPr>
        <p:spPr/>
        <p:txBody>
          <a:bodyPr/>
          <a:lstStyle/>
          <a:p>
            <a:fld id="{A72479BC-0837-45F5-A7D9-556DC1A394A5}" type="slidenum">
              <a:rPr lang="en-US" smtClean="0"/>
              <a:t>12</a:t>
            </a:fld>
            <a:endParaRPr lang="en-US"/>
          </a:p>
        </p:txBody>
      </p:sp>
    </p:spTree>
    <p:extLst>
      <p:ext uri="{BB962C8B-B14F-4D97-AF65-F5344CB8AC3E}">
        <p14:creationId xmlns:p14="http://schemas.microsoft.com/office/powerpoint/2010/main" val="37115295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smtClean="0">
                <a:latin typeface="Arial Narrow" panose="020B0606020202030204" pitchFamily="34" charset="0"/>
              </a:rPr>
              <a:t>So here are the specific deadlines for ACA reporting forms:</a:t>
            </a:r>
          </a:p>
          <a:p>
            <a:pPr marL="171450" indent="-171450">
              <a:buFontTx/>
              <a:buChar char="-"/>
            </a:pPr>
            <a:r>
              <a:rPr lang="en-US" sz="1200" baseline="0" dirty="0" smtClean="0">
                <a:latin typeface="Arial Narrow" panose="020B0606020202030204" pitchFamily="34" charset="0"/>
              </a:rPr>
              <a:t>In this case, unlike with 1099s or W-2s, covered employers do get a little extra time for filing to the IRS.</a:t>
            </a:r>
            <a:r>
              <a:rPr lang="en-US" sz="1200" dirty="0" smtClean="0">
                <a:latin typeface="Arial Narrow" panose="020B0606020202030204" pitchFamily="34" charset="0"/>
              </a:rPr>
              <a:t>  I</a:t>
            </a:r>
            <a:r>
              <a:rPr lang="en-US" sz="1200" baseline="0" dirty="0" smtClean="0">
                <a:latin typeface="Arial Narrow" panose="020B0606020202030204" pitchFamily="34" charset="0"/>
              </a:rPr>
              <a:t>f you electronically file,</a:t>
            </a:r>
            <a:r>
              <a:rPr lang="en-US" sz="1200" dirty="0" smtClean="0">
                <a:latin typeface="Arial Narrow" panose="020B0606020202030204" pitchFamily="34" charset="0"/>
              </a:rPr>
              <a:t> they must be submitted by March 31 and if you paper file, y</a:t>
            </a:r>
            <a:r>
              <a:rPr lang="en-US" sz="1200" baseline="0" dirty="0" smtClean="0">
                <a:latin typeface="Arial Narrow" panose="020B0606020202030204" pitchFamily="34" charset="0"/>
              </a:rPr>
              <a:t>ou have until the end of February.</a:t>
            </a:r>
          </a:p>
          <a:p>
            <a:pPr marL="171450" indent="-171450">
              <a:buFontTx/>
              <a:buChar char="-"/>
            </a:pPr>
            <a:r>
              <a:rPr lang="en-US" sz="1200" baseline="0" dirty="0" smtClean="0">
                <a:latin typeface="Arial Narrow" panose="020B0606020202030204" pitchFamily="34" charset="0"/>
              </a:rPr>
              <a:t>However, employees must</a:t>
            </a:r>
            <a:r>
              <a:rPr lang="en-US" sz="1200" dirty="0" smtClean="0">
                <a:latin typeface="Arial Narrow" panose="020B0606020202030204" pitchFamily="34" charset="0"/>
              </a:rPr>
              <a:t> still r</a:t>
            </a:r>
            <a:r>
              <a:rPr lang="en-US" sz="1200" baseline="0" dirty="0" smtClean="0">
                <a:latin typeface="Arial Narrow" panose="020B0606020202030204" pitchFamily="34" charset="0"/>
              </a:rPr>
              <a:t>eceive their copies by January 31</a:t>
            </a:r>
            <a:r>
              <a:rPr lang="en-US" sz="1200" dirty="0" smtClean="0">
                <a:latin typeface="Arial Narrow" panose="020B0606020202030204" pitchFamily="34" charset="0"/>
              </a:rPr>
              <a:t>, regardless of how you are filing to the IRS.</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A72479BC-0837-45F5-A7D9-556DC1A394A5}" type="slidenum">
              <a:rPr lang="en-US" smtClean="0"/>
              <a:t>13</a:t>
            </a:fld>
            <a:endParaRPr lang="en-US"/>
          </a:p>
        </p:txBody>
      </p:sp>
    </p:spTree>
    <p:extLst>
      <p:ext uri="{BB962C8B-B14F-4D97-AF65-F5344CB8AC3E}">
        <p14:creationId xmlns:p14="http://schemas.microsoft.com/office/powerpoint/2010/main" val="12747961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dirty="0" smtClean="0">
                <a:latin typeface="Arial Narrow" panose="020B0606020202030204" pitchFamily="34" charset="0"/>
              </a:rPr>
              <a:t>And the last thing </a:t>
            </a:r>
            <a:r>
              <a:rPr lang="en-US" sz="1200" dirty="0" smtClean="0">
                <a:latin typeface="Arial Narrow" panose="020B0606020202030204" pitchFamily="34" charset="0"/>
              </a:rPr>
              <a:t>you need </a:t>
            </a:r>
            <a:r>
              <a:rPr lang="en-US" sz="1200" dirty="0" smtClean="0">
                <a:latin typeface="Arial Narrow" panose="020B0606020202030204" pitchFamily="34" charset="0"/>
              </a:rPr>
              <a:t>to know before filing is the e-filing offers many advantages.  </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A72479BC-0837-45F5-A7D9-556DC1A394A5}" type="slidenum">
              <a:rPr lang="en-US" smtClean="0"/>
              <a:t>14</a:t>
            </a:fld>
            <a:endParaRPr lang="en-US"/>
          </a:p>
        </p:txBody>
      </p:sp>
    </p:spTree>
    <p:extLst>
      <p:ext uri="{BB962C8B-B14F-4D97-AF65-F5344CB8AC3E}">
        <p14:creationId xmlns:p14="http://schemas.microsoft.com/office/powerpoint/2010/main" val="257494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smtClean="0">
                <a:latin typeface="Arial Narrow" panose="020B0606020202030204" pitchFamily="34" charset="0"/>
              </a:rPr>
              <a:t>As we all know electronic tax reporting, or e-filing is the transmission of</a:t>
            </a:r>
            <a:r>
              <a:rPr lang="en-US" sz="1200" dirty="0" smtClean="0">
                <a:latin typeface="Arial Narrow" panose="020B0606020202030204" pitchFamily="34" charset="0"/>
              </a:rPr>
              <a:t> the required annual and quarterly tax information directly to the IRS via electronic means rather then filing traditional paper tax forms.</a:t>
            </a:r>
          </a:p>
          <a:p>
            <a:endParaRPr lang="en-US" sz="1200" baseline="0" dirty="0" smtClean="0">
              <a:latin typeface="Arial Narrow" panose="020B0606020202030204" pitchFamily="34" charset="0"/>
            </a:endParaRPr>
          </a:p>
          <a:p>
            <a:r>
              <a:rPr lang="en-US" sz="1200" dirty="0" smtClean="0">
                <a:latin typeface="Arial Narrow" panose="020B0606020202030204" pitchFamily="34" charset="0"/>
              </a:rPr>
              <a:t>Since e-file has been introduced by the IRS, the percentage of returns filed electronically has risen significantly.  And part of the reason is that e-filing is quicker, easier and more accurate than using paper returns.  It is also required for businesses with 250 or more forms to file.  </a:t>
            </a:r>
          </a:p>
          <a:p>
            <a:endParaRPr lang="en-US" sz="1200" baseline="0" dirty="0" smtClean="0">
              <a:latin typeface="Arial Narrow" panose="020B0606020202030204" pitchFamily="34" charset="0"/>
            </a:endParaRPr>
          </a:p>
          <a:p>
            <a:r>
              <a:rPr lang="en-US" sz="1200" dirty="0" smtClean="0">
                <a:latin typeface="Arial Narrow" panose="020B0606020202030204" pitchFamily="34" charset="0"/>
              </a:rPr>
              <a:t>However, </a:t>
            </a:r>
            <a:r>
              <a:rPr lang="en-US" sz="1200" dirty="0" smtClean="0">
                <a:latin typeface="Arial Narrow" panose="020B0606020202030204" pitchFamily="34" charset="0"/>
              </a:rPr>
              <a:t>you must </a:t>
            </a:r>
            <a:r>
              <a:rPr lang="en-US" sz="1200" dirty="0" smtClean="0">
                <a:latin typeface="Arial Narrow" panose="020B0606020202030204" pitchFamily="34" charset="0"/>
              </a:rPr>
              <a:t>remember that e-filing does not negate the need to send a copy of the form to the employee or recipient.  Paper forms must still be mailed or the employee or recipient must opt-in to receive an electronic version.  </a:t>
            </a:r>
          </a:p>
          <a:p>
            <a:endParaRPr lang="en-US" sz="1200" dirty="0" smtClean="0">
              <a:latin typeface="Arial Narrow" panose="020B0606020202030204" pitchFamily="34" charset="0"/>
            </a:endParaRPr>
          </a:p>
          <a:p>
            <a:r>
              <a:rPr lang="en-US" sz="1200" dirty="0" smtClean="0">
                <a:latin typeface="Arial Narrow" panose="020B0606020202030204" pitchFamily="34" charset="0"/>
              </a:rPr>
              <a:t>So </a:t>
            </a:r>
            <a:r>
              <a:rPr lang="en-US" sz="1200" dirty="0" smtClean="0">
                <a:latin typeface="Arial Narrow" panose="020B0606020202030204" pitchFamily="34" charset="0"/>
              </a:rPr>
              <a:t>what are the </a:t>
            </a:r>
            <a:r>
              <a:rPr lang="en-US" sz="1200" dirty="0" smtClean="0">
                <a:latin typeface="Arial Narrow" panose="020B0606020202030204" pitchFamily="34" charset="0"/>
              </a:rPr>
              <a:t>advantages of e-filing?</a:t>
            </a:r>
            <a:endParaRPr lang="en-US" sz="1200" dirty="0" smtClean="0">
              <a:latin typeface="Arial Narrow" panose="020B0606020202030204" pitchFamily="34" charset="0"/>
            </a:endParaRPr>
          </a:p>
          <a:p>
            <a:pPr marL="171450" indent="-171450">
              <a:buFontTx/>
              <a:buChar char="-"/>
            </a:pPr>
            <a:r>
              <a:rPr lang="en-US" sz="1200" dirty="0" smtClean="0">
                <a:latin typeface="Arial Narrow" panose="020B0606020202030204" pitchFamily="34" charset="0"/>
              </a:rPr>
              <a:t>E-filing helps ensure accuracy and has a 1% error rate compared to 20% with paper tax returns.</a:t>
            </a:r>
          </a:p>
          <a:p>
            <a:pPr marL="171450" indent="-171450">
              <a:buFontTx/>
              <a:buChar char="-"/>
            </a:pPr>
            <a:r>
              <a:rPr lang="en-US" sz="1200" dirty="0" smtClean="0">
                <a:latin typeface="Arial Narrow" panose="020B0606020202030204" pitchFamily="34" charset="0"/>
              </a:rPr>
              <a:t>Filed forms are stored online and you can access your data and forms 24/7 from anywhere. </a:t>
            </a:r>
          </a:p>
          <a:p>
            <a:pPr marL="171450" indent="-171450">
              <a:buFontTx/>
              <a:buChar char="-"/>
            </a:pPr>
            <a:r>
              <a:rPr lang="en-US" sz="1200" baseline="0" dirty="0" smtClean="0">
                <a:latin typeface="Arial Narrow" panose="020B0606020202030204" pitchFamily="34" charset="0"/>
              </a:rPr>
              <a:t>You receive instant notification</a:t>
            </a:r>
            <a:r>
              <a:rPr lang="en-US" sz="1200" dirty="0" smtClean="0">
                <a:latin typeface="Arial Narrow" panose="020B0606020202030204" pitchFamily="34" charset="0"/>
              </a:rPr>
              <a:t> </a:t>
            </a:r>
            <a:r>
              <a:rPr lang="en-US" sz="1200" baseline="0" dirty="0" smtClean="0">
                <a:latin typeface="Arial Narrow" panose="020B0606020202030204" pitchFamily="34" charset="0"/>
              </a:rPr>
              <a:t>when government agencies receive your forms and </a:t>
            </a:r>
            <a:r>
              <a:rPr lang="en-US" sz="1200" dirty="0" smtClean="0">
                <a:latin typeface="Arial Narrow" panose="020B0606020202030204" pitchFamily="34" charset="0"/>
              </a:rPr>
              <a:t>when the government agency accepts them, so that gives you peace of mind knowing they have been received and your process is fully complete.</a:t>
            </a:r>
            <a:endParaRPr lang="en-US" sz="1200" baseline="0" dirty="0" smtClean="0">
              <a:latin typeface="Arial Narrow" panose="020B0606020202030204" pitchFamily="34" charset="0"/>
            </a:endParaRPr>
          </a:p>
          <a:p>
            <a:pPr marL="171450" indent="-171450">
              <a:buFontTx/>
              <a:buChar char="-"/>
            </a:pPr>
            <a:r>
              <a:rPr lang="en-US" sz="1200" baseline="0" dirty="0" smtClean="0">
                <a:latin typeface="Arial Narrow" panose="020B0606020202030204" pitchFamily="34" charset="0"/>
              </a:rPr>
              <a:t>You don’t need to buy paper forms, envelopes or software so you can skip those trips to the office supply store</a:t>
            </a:r>
          </a:p>
          <a:p>
            <a:pPr marL="171450" indent="-171450">
              <a:buFontTx/>
              <a:buChar char="-"/>
            </a:pPr>
            <a:r>
              <a:rPr lang="en-US" sz="1200" baseline="0" dirty="0" smtClean="0">
                <a:latin typeface="Arial Narrow" panose="020B0606020202030204" pitchFamily="34" charset="0"/>
              </a:rPr>
              <a:t>No more paper jams or misaligned forms in printers.</a:t>
            </a:r>
          </a:p>
          <a:p>
            <a:pPr marL="171450" indent="-171450">
              <a:buFontTx/>
              <a:buChar char="-"/>
            </a:pPr>
            <a:r>
              <a:rPr lang="en-US" sz="1200" baseline="0" dirty="0" smtClean="0">
                <a:latin typeface="Arial Narrow" panose="020B0606020202030204" pitchFamily="34" charset="0"/>
              </a:rPr>
              <a:t>It’s the fastest way to file so you can meet these accelerated deadlines </a:t>
            </a:r>
            <a:r>
              <a:rPr lang="en-US" sz="1200" dirty="0" smtClean="0">
                <a:latin typeface="Arial Narrow" panose="020B0606020202030204" pitchFamily="34" charset="0"/>
              </a:rPr>
              <a:t>I mentioned in the previous slides.</a:t>
            </a:r>
            <a:endParaRPr lang="en-US" sz="1200" baseline="0" dirty="0" smtClean="0">
              <a:latin typeface="Arial Narrow" panose="020B0606020202030204" pitchFamily="34" charset="0"/>
            </a:endParaRPr>
          </a:p>
          <a:p>
            <a:pPr marL="171450" indent="-171450">
              <a:buFontTx/>
              <a:buChar char="-"/>
            </a:pPr>
            <a:r>
              <a:rPr lang="en-US" sz="1200" baseline="0" dirty="0" smtClean="0">
                <a:latin typeface="Arial Narrow" panose="020B0606020202030204" pitchFamily="34" charset="0"/>
              </a:rPr>
              <a:t>And many providers will not only e-file your forms with the government, but they will also print and mail copies to your employees, independent contractors and other recipients. So it’s a one-stop shop that can meet all of your needs. </a:t>
            </a:r>
            <a:endParaRPr lang="en-US" sz="1200" dirty="0" smtClean="0">
              <a:latin typeface="Arial Narrow" panose="020B0606020202030204" pitchFamily="34" charset="0"/>
            </a:endParaRPr>
          </a:p>
          <a:p>
            <a:pPr marL="171450" indent="-171450">
              <a:buFontTx/>
              <a:buChar char="-"/>
            </a:pPr>
            <a:endParaRPr lang="en-US" sz="1200" baseline="0" dirty="0" smtClean="0">
              <a:latin typeface="Arial Narrow" panose="020B0606020202030204" pitchFamily="34" charset="0"/>
            </a:endParaRPr>
          </a:p>
          <a:p>
            <a:r>
              <a:rPr lang="en-US" sz="1200" dirty="0" smtClean="0">
                <a:latin typeface="Arial Narrow" panose="020B0606020202030204" pitchFamily="34" charset="0"/>
              </a:rPr>
              <a:t>So with the new deadlines this year, if you haven’t e-filed in the past, this may be a great </a:t>
            </a:r>
            <a:r>
              <a:rPr lang="en-US" sz="1200" dirty="0" smtClean="0">
                <a:latin typeface="Arial Narrow" panose="020B0606020202030204" pitchFamily="34" charset="0"/>
              </a:rPr>
              <a:t>time to start!</a:t>
            </a:r>
            <a:endParaRPr lang="en-US" sz="1200" dirty="0" smtClean="0">
              <a:latin typeface="Arial Narrow" panose="020B0606020202030204" pitchFamily="34" charset="0"/>
            </a:endParaRPr>
          </a:p>
          <a:p>
            <a:pPr marL="171450" indent="-171450">
              <a:buFontTx/>
              <a:buChar char="-"/>
            </a:pPr>
            <a:endParaRPr lang="en-US" baseline="0" dirty="0" smtClean="0"/>
          </a:p>
        </p:txBody>
      </p:sp>
      <p:sp>
        <p:nvSpPr>
          <p:cNvPr id="4" name="Slide Number Placeholder 3"/>
          <p:cNvSpPr>
            <a:spLocks noGrp="1"/>
          </p:cNvSpPr>
          <p:nvPr>
            <p:ph type="sldNum" sz="quarter" idx="10"/>
          </p:nvPr>
        </p:nvSpPr>
        <p:spPr/>
        <p:txBody>
          <a:bodyPr/>
          <a:lstStyle/>
          <a:p>
            <a:fld id="{A72479BC-0837-45F5-A7D9-556DC1A394A5}" type="slidenum">
              <a:rPr lang="en-US" smtClean="0"/>
              <a:t>15</a:t>
            </a:fld>
            <a:endParaRPr lang="en-US"/>
          </a:p>
        </p:txBody>
      </p:sp>
    </p:spTree>
    <p:extLst>
      <p:ext uri="{BB962C8B-B14F-4D97-AF65-F5344CB8AC3E}">
        <p14:creationId xmlns:p14="http://schemas.microsoft.com/office/powerpoint/2010/main" val="41957479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smtClean="0">
                <a:latin typeface="Arial Narrow" panose="020B0606020202030204" pitchFamily="34" charset="0"/>
              </a:rPr>
              <a:t>So now that you understand</a:t>
            </a:r>
            <a:r>
              <a:rPr lang="en-US" sz="900" baseline="0" dirty="0" smtClean="0">
                <a:latin typeface="Arial Narrow" panose="020B0606020202030204" pitchFamily="34" charset="0"/>
              </a:rPr>
              <a:t> the benefits of electronic tax reporting, let’s talk about how to find the right provider:</a:t>
            </a:r>
          </a:p>
          <a:p>
            <a:r>
              <a:rPr lang="en-US" sz="900" baseline="0" dirty="0" smtClean="0">
                <a:latin typeface="Arial Narrow" panose="020B0606020202030204" pitchFamily="34" charset="0"/>
              </a:rPr>
              <a:t> </a:t>
            </a:r>
          </a:p>
          <a:p>
            <a:pPr marL="171450" indent="-171450">
              <a:buFontTx/>
              <a:buChar char="-"/>
            </a:pPr>
            <a:r>
              <a:rPr lang="en-US" sz="900" baseline="0" dirty="0" smtClean="0">
                <a:latin typeface="Arial Narrow" panose="020B0606020202030204" pitchFamily="34" charset="0"/>
              </a:rPr>
              <a:t>First, you want to make sure you choose a provider that has considerable experience and is an IRS-authorized e-filer. This is very important,</a:t>
            </a:r>
            <a:r>
              <a:rPr lang="en-US" sz="900" dirty="0" smtClean="0">
                <a:latin typeface="Arial Narrow" panose="020B0606020202030204" pitchFamily="34" charset="0"/>
              </a:rPr>
              <a:t> so m</a:t>
            </a:r>
            <a:r>
              <a:rPr lang="en-US" sz="900" baseline="0" dirty="0" smtClean="0">
                <a:latin typeface="Arial Narrow" panose="020B0606020202030204" pitchFamily="34" charset="0"/>
              </a:rPr>
              <a:t>ake sure whichever partner you use is an IRS-authorized e-filer</a:t>
            </a:r>
            <a:r>
              <a:rPr lang="en-US" sz="900" dirty="0" smtClean="0">
                <a:latin typeface="Arial Narrow" panose="020B0606020202030204" pitchFamily="34" charset="0"/>
              </a:rPr>
              <a:t>.  You should see the IRS-Authorized logo on their site and you can always ask if you are unsure. </a:t>
            </a:r>
            <a:endParaRPr lang="en-US" sz="900" baseline="0" dirty="0" smtClean="0">
              <a:latin typeface="Arial Narrow" panose="020B0606020202030204" pitchFamily="34" charset="0"/>
            </a:endParaRPr>
          </a:p>
          <a:p>
            <a:pPr marL="171450" indent="-171450">
              <a:buFontTx/>
              <a:buChar char="-"/>
            </a:pPr>
            <a:endParaRPr lang="en-US" sz="900" baseline="0" dirty="0" smtClean="0">
              <a:latin typeface="Arial Narrow" panose="020B0606020202030204" pitchFamily="34" charset="0"/>
            </a:endParaRPr>
          </a:p>
          <a:p>
            <a:pPr marL="171450" indent="-171450">
              <a:buFontTx/>
              <a:buChar char="-"/>
            </a:pPr>
            <a:r>
              <a:rPr lang="en-US" sz="900" baseline="0" dirty="0" smtClean="0">
                <a:latin typeface="Arial Narrow" panose="020B0606020202030204" pitchFamily="34" charset="0"/>
              </a:rPr>
              <a:t>Next you want to make sure that the data you enter on the site and is sent to the IRS is </a:t>
            </a:r>
            <a:r>
              <a:rPr lang="en-US" sz="900" dirty="0" smtClean="0">
                <a:latin typeface="Arial Narrow" panose="020B0606020202030204" pitchFamily="34" charset="0"/>
              </a:rPr>
              <a:t>secure.</a:t>
            </a:r>
            <a:r>
              <a:rPr lang="en-US" sz="900" baseline="0" dirty="0" smtClean="0">
                <a:latin typeface="Arial Narrow" panose="020B0606020202030204" pitchFamily="34" charset="0"/>
              </a:rPr>
              <a:t> In order to make sure </a:t>
            </a:r>
            <a:r>
              <a:rPr lang="en-US" sz="900" dirty="0" smtClean="0">
                <a:latin typeface="Arial Narrow" panose="020B0606020202030204" pitchFamily="34" charset="0"/>
              </a:rPr>
              <a:t>the provider has efficient security there a</a:t>
            </a:r>
            <a:r>
              <a:rPr lang="en-US" sz="900" baseline="0" dirty="0" smtClean="0">
                <a:latin typeface="Arial Narrow" panose="020B0606020202030204" pitchFamily="34" charset="0"/>
              </a:rPr>
              <a:t>re a couple things to look for: </a:t>
            </a:r>
          </a:p>
          <a:p>
            <a:pPr marL="628650" lvl="1" indent="-171450">
              <a:buFontTx/>
              <a:buChar char="-"/>
            </a:pPr>
            <a:r>
              <a:rPr lang="en-US" sz="900" baseline="0" dirty="0" smtClean="0">
                <a:latin typeface="Arial Narrow" panose="020B0606020202030204" pitchFamily="34" charset="0"/>
              </a:rPr>
              <a:t>First, you want to see if the facility where the printing and mailing is done has achieved SOC certification. This is a special certification from the American Institute of Certified Public Accountants that means</a:t>
            </a:r>
            <a:r>
              <a:rPr lang="en-US" sz="900" dirty="0" smtClean="0">
                <a:latin typeface="Arial Narrow" panose="020B0606020202030204" pitchFamily="34" charset="0"/>
              </a:rPr>
              <a:t> </a:t>
            </a:r>
            <a:r>
              <a:rPr lang="en-US" sz="900" baseline="0" dirty="0" smtClean="0">
                <a:latin typeface="Arial Narrow" panose="020B0606020202030204" pitchFamily="34" charset="0"/>
              </a:rPr>
              <a:t>that  the organization has been inspected and confirmed that every stage of the process is secure. This is a very difficult, time consuming and expensive certification to receive</a:t>
            </a:r>
            <a:r>
              <a:rPr lang="en-US" sz="900" dirty="0" smtClean="0">
                <a:latin typeface="Arial Narrow" panose="020B0606020202030204" pitchFamily="34" charset="0"/>
              </a:rPr>
              <a:t>, but very important for your provider to have.</a:t>
            </a:r>
          </a:p>
          <a:p>
            <a:pPr marL="628650" lvl="1" indent="-171450">
              <a:buFontTx/>
              <a:buChar char="-"/>
            </a:pPr>
            <a:endParaRPr lang="en-US" sz="900" baseline="0" dirty="0" smtClean="0">
              <a:latin typeface="Arial Narrow" panose="020B0606020202030204" pitchFamily="34" charset="0"/>
            </a:endParaRPr>
          </a:p>
          <a:p>
            <a:pPr marL="628650" lvl="1" indent="-171450">
              <a:buFontTx/>
              <a:buChar char="-"/>
            </a:pPr>
            <a:r>
              <a:rPr lang="en-US" sz="900" baseline="0" dirty="0" smtClean="0">
                <a:latin typeface="Arial Narrow" panose="020B0606020202030204" pitchFamily="34" charset="0"/>
              </a:rPr>
              <a:t>Another measure of security is HIPAA compliance. This is particularly important for ACA forms because these forms include employee health insurance information. So you need to be sure your ACA forms e-filer uses a HIPAA compliant facility.</a:t>
            </a:r>
          </a:p>
          <a:p>
            <a:pPr marL="628650" lvl="1" indent="-171450">
              <a:buFontTx/>
              <a:buChar char="-"/>
            </a:pPr>
            <a:endParaRPr lang="en-US" sz="900" dirty="0" smtClean="0">
              <a:latin typeface="Arial Narrow" panose="020B0606020202030204" pitchFamily="34" charset="0"/>
            </a:endParaRPr>
          </a:p>
          <a:p>
            <a:pPr marL="628650" lvl="1" indent="-171450">
              <a:buFontTx/>
              <a:buChar char="-"/>
            </a:pPr>
            <a:r>
              <a:rPr lang="en-US" sz="900" baseline="0" dirty="0" smtClean="0">
                <a:latin typeface="Arial Narrow" panose="020B0606020202030204" pitchFamily="34" charset="0"/>
              </a:rPr>
              <a:t>Lastly, you want to make sure the website</a:t>
            </a:r>
            <a:r>
              <a:rPr lang="en-US" sz="900" dirty="0" smtClean="0">
                <a:latin typeface="Arial Narrow" panose="020B0606020202030204" pitchFamily="34" charset="0"/>
              </a:rPr>
              <a:t> is highly secured, as this is where all your data is stored and when entering employee’s information like SSN’s this is sensitive data that must be protected and kept secure.  </a:t>
            </a:r>
          </a:p>
          <a:p>
            <a:pPr lvl="1"/>
            <a:endParaRPr lang="en-US" sz="900" baseline="0" dirty="0" smtClean="0">
              <a:latin typeface="Arial Narrow" panose="020B0606020202030204" pitchFamily="34" charset="0"/>
            </a:endParaRPr>
          </a:p>
          <a:p>
            <a:pPr marL="171450" indent="-171450">
              <a:buFontTx/>
              <a:buChar char="-"/>
            </a:pPr>
            <a:r>
              <a:rPr lang="en-US" sz="900" baseline="0" dirty="0" smtClean="0">
                <a:latin typeface="Arial Narrow" panose="020B0606020202030204" pitchFamily="34" charset="0"/>
              </a:rPr>
              <a:t>You also want to make sure that</a:t>
            </a:r>
            <a:r>
              <a:rPr lang="en-US" sz="900" dirty="0" smtClean="0">
                <a:latin typeface="Arial Narrow" panose="020B0606020202030204" pitchFamily="34" charset="0"/>
              </a:rPr>
              <a:t> the provider allows you to file corrections online.  This is a</a:t>
            </a:r>
            <a:r>
              <a:rPr lang="en-US" sz="900" baseline="0" dirty="0" smtClean="0">
                <a:latin typeface="Arial Narrow" panose="020B0606020202030204" pitchFamily="34" charset="0"/>
              </a:rPr>
              <a:t>nother great benefit of e-filing since is much quicker and easier to make corrections online than using paper. So you’ll want to make sure your e-file provider has that capability.</a:t>
            </a:r>
          </a:p>
          <a:p>
            <a:pPr marL="171450" indent="-171450">
              <a:buFontTx/>
              <a:buChar char="-"/>
            </a:pPr>
            <a:endParaRPr lang="en-US" sz="900" baseline="0" dirty="0" smtClean="0">
              <a:latin typeface="Arial Narrow" panose="020B0606020202030204" pitchFamily="34" charset="0"/>
            </a:endParaRPr>
          </a:p>
          <a:p>
            <a:pPr marL="171450" indent="-171450">
              <a:buFontTx/>
              <a:buChar char="-"/>
            </a:pPr>
            <a:r>
              <a:rPr lang="en-US" sz="900" dirty="0" smtClean="0">
                <a:latin typeface="Arial Narrow" panose="020B0606020202030204" pitchFamily="34" charset="0"/>
              </a:rPr>
              <a:t>And f</a:t>
            </a:r>
            <a:r>
              <a:rPr lang="en-US" sz="900" baseline="0" dirty="0" smtClean="0">
                <a:latin typeface="Arial Narrow" panose="020B0606020202030204" pitchFamily="34" charset="0"/>
              </a:rPr>
              <a:t>inally, once you enter all that information, the last thing you want to do is reenter it next year. So look for a partner that stores your payer and recipient information for you.  This will save you time and frustration,</a:t>
            </a:r>
            <a:r>
              <a:rPr lang="en-US" sz="900" dirty="0" smtClean="0">
                <a:latin typeface="Arial Narrow" panose="020B0606020202030204" pitchFamily="34" charset="0"/>
              </a:rPr>
              <a:t> believe me!</a:t>
            </a:r>
            <a:r>
              <a:rPr lang="en-US" sz="900" baseline="0" dirty="0" smtClean="0">
                <a:latin typeface="Arial Narrow" panose="020B0606020202030204" pitchFamily="34" charset="0"/>
              </a:rPr>
              <a:t> </a:t>
            </a:r>
            <a:endParaRPr lang="en-US" sz="900" dirty="0" smtClean="0">
              <a:latin typeface="Arial Narrow" panose="020B0606020202030204" pitchFamily="34" charset="0"/>
            </a:endParaRPr>
          </a:p>
          <a:p>
            <a:endParaRPr lang="en-US" dirty="0"/>
          </a:p>
        </p:txBody>
      </p:sp>
      <p:sp>
        <p:nvSpPr>
          <p:cNvPr id="4" name="Slide Number Placeholder 3"/>
          <p:cNvSpPr>
            <a:spLocks noGrp="1"/>
          </p:cNvSpPr>
          <p:nvPr>
            <p:ph type="sldNum" sz="quarter" idx="10"/>
          </p:nvPr>
        </p:nvSpPr>
        <p:spPr/>
        <p:txBody>
          <a:bodyPr/>
          <a:lstStyle/>
          <a:p>
            <a:fld id="{A72479BC-0837-45F5-A7D9-556DC1A394A5}" type="slidenum">
              <a:rPr lang="en-US" smtClean="0"/>
              <a:t>16</a:t>
            </a:fld>
            <a:endParaRPr lang="en-US"/>
          </a:p>
        </p:txBody>
      </p:sp>
    </p:spTree>
    <p:extLst>
      <p:ext uri="{BB962C8B-B14F-4D97-AF65-F5344CB8AC3E}">
        <p14:creationId xmlns:p14="http://schemas.microsoft.com/office/powerpoint/2010/main" val="42092781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smtClean="0">
                <a:latin typeface="Arial Narrow" panose="020B0606020202030204" pitchFamily="34" charset="0"/>
              </a:rPr>
              <a:t>And now</a:t>
            </a:r>
            <a:r>
              <a:rPr lang="en-US" sz="1200" dirty="0" smtClean="0">
                <a:latin typeface="Arial Narrow" panose="020B0606020202030204" pitchFamily="34" charset="0"/>
              </a:rPr>
              <a:t>, that we have talked about both the benefits of e-filing as well as what to look for in a provider,  I am now going to </a:t>
            </a:r>
            <a:r>
              <a:rPr lang="en-US" sz="1200" baseline="0" dirty="0" smtClean="0">
                <a:latin typeface="Arial Narrow" panose="020B0606020202030204" pitchFamily="34" charset="0"/>
              </a:rPr>
              <a:t>show you exactly how easy it is to electronically file your W-2s, 1099s and ACA reporting forms through our partner EFile4biz.com. This site is an IRS-authorized e-filer and </a:t>
            </a:r>
            <a:r>
              <a:rPr lang="en-US" sz="1200" dirty="0" smtClean="0">
                <a:latin typeface="Arial Narrow" panose="020B0606020202030204" pitchFamily="34" charset="0"/>
              </a:rPr>
              <a:t>it’s print and mail facility is also SO</a:t>
            </a:r>
            <a:r>
              <a:rPr lang="en-US" sz="1200" baseline="0" dirty="0" smtClean="0">
                <a:latin typeface="Arial Narrow" panose="020B0606020202030204" pitchFamily="34" charset="0"/>
              </a:rPr>
              <a:t>C certified from the American Institute of CPAs,</a:t>
            </a:r>
            <a:r>
              <a:rPr lang="en-US" sz="1200" dirty="0" smtClean="0">
                <a:latin typeface="Arial Narrow" panose="020B0606020202030204" pitchFamily="34" charset="0"/>
              </a:rPr>
              <a:t> as well as </a:t>
            </a:r>
            <a:r>
              <a:rPr lang="en-US" sz="1200" baseline="0" dirty="0" smtClean="0">
                <a:latin typeface="Arial Narrow" panose="020B0606020202030204" pitchFamily="34" charset="0"/>
              </a:rPr>
              <a:t>HIPAA compliant. </a:t>
            </a:r>
          </a:p>
          <a:p>
            <a:endParaRPr lang="en-US" sz="1200" dirty="0" smtClean="0">
              <a:latin typeface="Arial Narrow" panose="020B0606020202030204" pitchFamily="34" charset="0"/>
            </a:endParaRPr>
          </a:p>
          <a:p>
            <a:r>
              <a:rPr lang="en-US" sz="1200" baseline="0" dirty="0" smtClean="0">
                <a:latin typeface="Arial Narrow" panose="020B0606020202030204" pitchFamily="34" charset="0"/>
              </a:rPr>
              <a:t>So let’s checkout the</a:t>
            </a:r>
            <a:r>
              <a:rPr lang="en-US" sz="1200" dirty="0" smtClean="0">
                <a:latin typeface="Arial Narrow" panose="020B0606020202030204" pitchFamily="34" charset="0"/>
              </a:rPr>
              <a:t> site and following the demo I will take some questions.</a:t>
            </a:r>
            <a:endParaRPr lang="en-US" sz="1200" baseline="0" dirty="0" smtClean="0">
              <a:latin typeface="Arial Narrow" panose="020B0606020202030204" pitchFamily="34" charset="0"/>
            </a:endParaRPr>
          </a:p>
          <a:p>
            <a:pPr marL="171450" indent="-171450">
              <a:buFontTx/>
              <a:buChar char="-"/>
            </a:pPr>
            <a:endParaRPr lang="en-US" baseline="0" dirty="0" smtClean="0"/>
          </a:p>
        </p:txBody>
      </p:sp>
      <p:sp>
        <p:nvSpPr>
          <p:cNvPr id="4" name="Slide Number Placeholder 3"/>
          <p:cNvSpPr>
            <a:spLocks noGrp="1"/>
          </p:cNvSpPr>
          <p:nvPr>
            <p:ph type="sldNum" sz="quarter" idx="10"/>
          </p:nvPr>
        </p:nvSpPr>
        <p:spPr/>
        <p:txBody>
          <a:bodyPr/>
          <a:lstStyle/>
          <a:p>
            <a:fld id="{A72479BC-0837-45F5-A7D9-556DC1A394A5}" type="slidenum">
              <a:rPr lang="en-US" smtClean="0"/>
              <a:t>17</a:t>
            </a:fld>
            <a:endParaRPr lang="en-US"/>
          </a:p>
        </p:txBody>
      </p:sp>
    </p:spTree>
    <p:extLst>
      <p:ext uri="{BB962C8B-B14F-4D97-AF65-F5344CB8AC3E}">
        <p14:creationId xmlns:p14="http://schemas.microsoft.com/office/powerpoint/2010/main" val="2574941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A72479BC-0837-45F5-A7D9-556DC1A394A5}" type="slidenum">
              <a:rPr lang="en-US" smtClean="0"/>
              <a:t>18</a:t>
            </a:fld>
            <a:endParaRPr lang="en-US"/>
          </a:p>
        </p:txBody>
      </p:sp>
    </p:spTree>
    <p:extLst>
      <p:ext uri="{BB962C8B-B14F-4D97-AF65-F5344CB8AC3E}">
        <p14:creationId xmlns:p14="http://schemas.microsoft.com/office/powerpoint/2010/main" val="257494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smtClean="0">
                <a:latin typeface="Arial Narrow" panose="020B0606020202030204" pitchFamily="34" charset="0"/>
              </a:rPr>
              <a:t>But before </a:t>
            </a:r>
            <a:r>
              <a:rPr lang="en-US" sz="1200" baseline="0" dirty="0" smtClean="0">
                <a:latin typeface="Arial Narrow" panose="020B0606020202030204" pitchFamily="34" charset="0"/>
              </a:rPr>
              <a:t>we get started I have a few housekeeping rules to go over</a:t>
            </a:r>
            <a:r>
              <a:rPr lang="en-US" sz="1200" baseline="0" dirty="0" smtClean="0">
                <a:latin typeface="Arial Narrow" panose="020B0606020202030204" pitchFamily="34" charset="0"/>
              </a:rPr>
              <a:t>:</a:t>
            </a:r>
          </a:p>
          <a:p>
            <a:endParaRPr lang="en-US" sz="1200" baseline="0" dirty="0" smtClean="0">
              <a:latin typeface="Arial Narrow" panose="020B0606020202030204" pitchFamily="34" charset="0"/>
            </a:endParaRPr>
          </a:p>
          <a:p>
            <a:r>
              <a:rPr lang="en-US" sz="1200" baseline="0" dirty="0" smtClean="0">
                <a:latin typeface="Arial Narrow" panose="020B0606020202030204" pitchFamily="34" charset="0"/>
              </a:rPr>
              <a:t>Please use the chat box on the left to ask questions if you have any throughout the webinar. </a:t>
            </a:r>
          </a:p>
          <a:p>
            <a:r>
              <a:rPr lang="en-US" sz="1200" baseline="0" dirty="0" smtClean="0">
                <a:latin typeface="Arial Narrow" panose="020B0606020202030204" pitchFamily="34" charset="0"/>
              </a:rPr>
              <a:t>If you are having audio trouble, please message us in the chat box and we will do our best to assist you.</a:t>
            </a:r>
          </a:p>
          <a:p>
            <a:r>
              <a:rPr lang="en-US" sz="1200" baseline="0" dirty="0" smtClean="0">
                <a:latin typeface="Arial Narrow" panose="020B0606020202030204" pitchFamily="34" charset="0"/>
              </a:rPr>
              <a:t>And lastly, everyone attending today’s webinar will receive a link to these slides in a follow-up email.</a:t>
            </a:r>
          </a:p>
        </p:txBody>
      </p:sp>
      <p:sp>
        <p:nvSpPr>
          <p:cNvPr id="4" name="Slide Number Placeholder 3"/>
          <p:cNvSpPr>
            <a:spLocks noGrp="1"/>
          </p:cNvSpPr>
          <p:nvPr>
            <p:ph type="sldNum" sz="quarter" idx="10"/>
          </p:nvPr>
        </p:nvSpPr>
        <p:spPr/>
        <p:txBody>
          <a:bodyPr/>
          <a:lstStyle/>
          <a:p>
            <a:fld id="{A72479BC-0837-45F5-A7D9-556DC1A394A5}" type="slidenum">
              <a:rPr lang="en-US" smtClean="0"/>
              <a:t>2</a:t>
            </a:fld>
            <a:endParaRPr lang="en-US"/>
          </a:p>
        </p:txBody>
      </p:sp>
    </p:spTree>
    <p:extLst>
      <p:ext uri="{BB962C8B-B14F-4D97-AF65-F5344CB8AC3E}">
        <p14:creationId xmlns:p14="http://schemas.microsoft.com/office/powerpoint/2010/main" val="2147271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900" dirty="0" smtClean="0">
                <a:latin typeface="Arial Narrow" panose="020B0606020202030204" pitchFamily="34" charset="0"/>
              </a:rPr>
              <a:t>Now</a:t>
            </a:r>
            <a:r>
              <a:rPr lang="en-US" sz="900" baseline="0" dirty="0" smtClean="0">
                <a:latin typeface="Arial Narrow" panose="020B0606020202030204" pitchFamily="34" charset="0"/>
              </a:rPr>
              <a:t> </a:t>
            </a:r>
            <a:r>
              <a:rPr lang="en-US" sz="900" dirty="0" smtClean="0">
                <a:latin typeface="Arial Narrow" panose="020B0606020202030204" pitchFamily="34" charset="0"/>
              </a:rPr>
              <a:t>before </a:t>
            </a:r>
            <a:r>
              <a:rPr lang="en-US" sz="900" dirty="0" smtClean="0">
                <a:latin typeface="Arial Narrow" panose="020B0606020202030204" pitchFamily="34" charset="0"/>
              </a:rPr>
              <a:t>we get into the really</a:t>
            </a:r>
            <a:r>
              <a:rPr lang="en-US" sz="900" baseline="0" dirty="0" smtClean="0">
                <a:latin typeface="Arial Narrow" panose="020B0606020202030204" pitchFamily="34" charset="0"/>
              </a:rPr>
              <a:t> good stuff in today’s webinar, let’s do a quick poll…..</a:t>
            </a:r>
          </a:p>
          <a:p>
            <a:pPr marL="0" indent="0">
              <a:buFontTx/>
              <a:buNone/>
            </a:pPr>
            <a:endParaRPr lang="en-US" sz="900" baseline="0" dirty="0" smtClean="0">
              <a:latin typeface="Arial Narrow" panose="020B0606020202030204" pitchFamily="34" charset="0"/>
            </a:endParaRPr>
          </a:p>
          <a:p>
            <a:pPr marL="0" indent="0">
              <a:buFontTx/>
              <a:buNone/>
            </a:pPr>
            <a:r>
              <a:rPr lang="en-US" sz="900" baseline="0" dirty="0" smtClean="0">
                <a:latin typeface="Arial Narrow" panose="020B0606020202030204" pitchFamily="34" charset="0"/>
              </a:rPr>
              <a:t>What is the 2017 deadline to e-file your 1099-MISC forms to the IRS?</a:t>
            </a:r>
          </a:p>
          <a:p>
            <a:pPr marL="0" indent="0">
              <a:buFontTx/>
              <a:buNone/>
            </a:pPr>
            <a:endParaRPr lang="en-US" sz="900" baseline="0" dirty="0" smtClean="0">
              <a:latin typeface="Arial Narrow" panose="020B0606020202030204" pitchFamily="34" charset="0"/>
            </a:endParaRPr>
          </a:p>
          <a:p>
            <a:pPr marL="0" indent="0">
              <a:buFontTx/>
              <a:buNone/>
            </a:pPr>
            <a:r>
              <a:rPr lang="en-US" sz="900" baseline="0" dirty="0" smtClean="0">
                <a:latin typeface="Arial Narrow" panose="020B0606020202030204" pitchFamily="34" charset="0"/>
              </a:rPr>
              <a:t>We’ll take a few moments here while everyone selects their answer.</a:t>
            </a:r>
          </a:p>
          <a:p>
            <a:pPr marL="0" indent="0">
              <a:buFontTx/>
              <a:buNone/>
            </a:pPr>
            <a:endParaRPr lang="en-US" sz="900" baseline="0" dirty="0" smtClean="0">
              <a:latin typeface="Arial Narrow" panose="020B0606020202030204" pitchFamily="34" charset="0"/>
            </a:endParaRPr>
          </a:p>
          <a:p>
            <a:pPr marL="0" indent="0">
              <a:buFontTx/>
              <a:buNone/>
            </a:pPr>
            <a:endParaRPr lang="en-US" sz="900" baseline="0" dirty="0" smtClean="0">
              <a:latin typeface="Arial Narrow" panose="020B0606020202030204" pitchFamily="34" charset="0"/>
            </a:endParaRPr>
          </a:p>
          <a:p>
            <a:pPr marL="0" indent="0">
              <a:buFontTx/>
              <a:buNone/>
            </a:pPr>
            <a:r>
              <a:rPr lang="en-US" sz="900" baseline="0" dirty="0" smtClean="0">
                <a:latin typeface="Arial Narrow" panose="020B0606020202030204" pitchFamily="34" charset="0"/>
              </a:rPr>
              <a:t>And the correct answer is……..January 31.   And XX% of those of you who out there knew this.  </a:t>
            </a:r>
            <a:r>
              <a:rPr lang="en-US" sz="900" baseline="0" dirty="0" smtClean="0">
                <a:latin typeface="Arial Narrow" panose="020B0606020202030204" pitchFamily="34" charset="0"/>
              </a:rPr>
              <a:t>And now without further delay, </a:t>
            </a:r>
            <a:r>
              <a:rPr lang="en-US" sz="900" baseline="0" dirty="0" smtClean="0">
                <a:latin typeface="Arial Narrow" panose="020B0606020202030204" pitchFamily="34" charset="0"/>
              </a:rPr>
              <a:t>let’s get to the good stuff.</a:t>
            </a:r>
            <a:endParaRPr lang="en-US" sz="900" dirty="0">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fld id="{A72479BC-0837-45F5-A7D9-556DC1A394A5}" type="slidenum">
              <a:rPr lang="en-US" smtClean="0"/>
              <a:t>3</a:t>
            </a:fld>
            <a:endParaRPr lang="en-US"/>
          </a:p>
        </p:txBody>
      </p:sp>
    </p:spTree>
    <p:extLst>
      <p:ext uri="{BB962C8B-B14F-4D97-AF65-F5344CB8AC3E}">
        <p14:creationId xmlns:p14="http://schemas.microsoft.com/office/powerpoint/2010/main" val="1623354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1200" baseline="0" dirty="0" smtClean="0">
                <a:latin typeface="Arial Narrow" panose="020B0606020202030204" pitchFamily="34" charset="0"/>
              </a:rPr>
              <a:t>The first thing </a:t>
            </a:r>
            <a:r>
              <a:rPr lang="en-US" sz="1200" baseline="0" dirty="0" smtClean="0">
                <a:latin typeface="Arial Narrow" panose="020B0606020202030204" pitchFamily="34" charset="0"/>
              </a:rPr>
              <a:t>you need </a:t>
            </a:r>
            <a:r>
              <a:rPr lang="en-US" sz="1200" baseline="0" dirty="0" smtClean="0">
                <a:latin typeface="Arial Narrow" panose="020B0606020202030204" pitchFamily="34" charset="0"/>
              </a:rPr>
              <a:t>to know; and this is extremely important this year; is that the filing deadlines have changed! This is going to have a major impact on </a:t>
            </a:r>
            <a:r>
              <a:rPr lang="en-US" sz="1200" baseline="0" dirty="0" smtClean="0">
                <a:latin typeface="Arial Narrow" panose="020B0606020202030204" pitchFamily="34" charset="0"/>
              </a:rPr>
              <a:t>you because </a:t>
            </a:r>
            <a:r>
              <a:rPr lang="en-US" sz="1200" baseline="0" dirty="0" smtClean="0">
                <a:latin typeface="Arial Narrow" panose="020B0606020202030204" pitchFamily="34" charset="0"/>
              </a:rPr>
              <a:t>- </a:t>
            </a:r>
          </a:p>
          <a:p>
            <a:pPr marL="0" indent="0">
              <a:buFontTx/>
              <a:buNone/>
            </a:pPr>
            <a:endParaRPr lang="en-US" sz="1200" baseline="0" dirty="0" smtClean="0">
              <a:latin typeface="Arial Narrow" panose="020B0606020202030204" pitchFamily="34" charset="0"/>
            </a:endParaRPr>
          </a:p>
          <a:p>
            <a:pPr marL="171450" indent="-171450">
              <a:buFontTx/>
              <a:buChar char="-"/>
            </a:pPr>
            <a:r>
              <a:rPr lang="en-US" sz="1200" baseline="0" dirty="0" smtClean="0">
                <a:latin typeface="Arial Narrow" panose="020B0606020202030204" pitchFamily="34" charset="0"/>
              </a:rPr>
              <a:t>You will </a:t>
            </a:r>
            <a:r>
              <a:rPr lang="en-US" sz="1200" baseline="0" dirty="0" smtClean="0">
                <a:latin typeface="Arial Narrow" panose="020B0606020202030204" pitchFamily="34" charset="0"/>
              </a:rPr>
              <a:t>no longer get an extra two months if </a:t>
            </a:r>
            <a:r>
              <a:rPr lang="en-US" sz="1200" baseline="0" dirty="0" smtClean="0">
                <a:latin typeface="Arial Narrow" panose="020B0606020202030204" pitchFamily="34" charset="0"/>
              </a:rPr>
              <a:t>you choose </a:t>
            </a:r>
            <a:r>
              <a:rPr lang="en-US" sz="1200" baseline="0" dirty="0" smtClean="0">
                <a:latin typeface="Arial Narrow" panose="020B0606020202030204" pitchFamily="34" charset="0"/>
              </a:rPr>
              <a:t>to e-file; because as you know in the previous years you had to print and mail your recipient copies by January 31, and e-file by March 31.   Well this year, all 1099-MISC and W-2 forms have to be both printed and mailed to recipients AND e-filed by January 31, regardless if you are paper or electronically filing.  </a:t>
            </a:r>
          </a:p>
          <a:p>
            <a:pPr marL="0" indent="0">
              <a:buFontTx/>
              <a:buNone/>
            </a:pPr>
            <a:endParaRPr lang="en-US" sz="1200" baseline="0" dirty="0" smtClean="0">
              <a:latin typeface="Arial Narrow" panose="020B0606020202030204" pitchFamily="34" charset="0"/>
            </a:endParaRPr>
          </a:p>
          <a:p>
            <a:pPr marL="171450" indent="-171450">
              <a:buFontTx/>
              <a:buChar char="-"/>
            </a:pPr>
            <a:r>
              <a:rPr lang="en-US" sz="1200" baseline="0" dirty="0" smtClean="0">
                <a:latin typeface="Arial Narrow" panose="020B0606020202030204" pitchFamily="34" charset="0"/>
              </a:rPr>
              <a:t>So Let’s go ahead and look at the specifics of these</a:t>
            </a:r>
            <a:r>
              <a:rPr lang="en-US" sz="1200" dirty="0" smtClean="0">
                <a:latin typeface="Arial Narrow" panose="020B0606020202030204" pitchFamily="34" charset="0"/>
              </a:rPr>
              <a:t> changes.</a:t>
            </a:r>
            <a:endParaRPr lang="en-US" sz="1200" dirty="0">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fld id="{A72479BC-0837-45F5-A7D9-556DC1A394A5}" type="slidenum">
              <a:rPr lang="en-US" smtClean="0"/>
              <a:t>4</a:t>
            </a:fld>
            <a:endParaRPr lang="en-US"/>
          </a:p>
        </p:txBody>
      </p:sp>
    </p:spTree>
    <p:extLst>
      <p:ext uri="{BB962C8B-B14F-4D97-AF65-F5344CB8AC3E}">
        <p14:creationId xmlns:p14="http://schemas.microsoft.com/office/powerpoint/2010/main" val="257494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dirty="0" smtClean="0">
                <a:latin typeface="Arial Narrow" panose="020B0606020202030204" pitchFamily="34" charset="0"/>
              </a:rPr>
              <a:t>For the 1099-MISC Form – </a:t>
            </a:r>
          </a:p>
          <a:p>
            <a:pPr marL="0" indent="0">
              <a:buFontTx/>
              <a:buNone/>
            </a:pPr>
            <a:endParaRPr lang="en-US" sz="1200" dirty="0" smtClean="0">
              <a:latin typeface="Arial Narrow" panose="020B0606020202030204" pitchFamily="34" charset="0"/>
            </a:endParaRPr>
          </a:p>
          <a:p>
            <a:pPr marL="171450" indent="-171450">
              <a:buFontTx/>
              <a:buChar char="-"/>
            </a:pPr>
            <a:r>
              <a:rPr lang="en-US" sz="1200" dirty="0" smtClean="0">
                <a:latin typeface="Arial Narrow" panose="020B0606020202030204" pitchFamily="34" charset="0"/>
              </a:rPr>
              <a:t>If</a:t>
            </a:r>
            <a:r>
              <a:rPr lang="en-US" sz="1200" baseline="0" dirty="0" smtClean="0">
                <a:latin typeface="Arial Narrow" panose="020B0606020202030204" pitchFamily="34" charset="0"/>
              </a:rPr>
              <a:t> you used independent contractors in 2016, you need to file a 1099-MISC with the IRS and get a recipient copy to the independent contractor by January 31</a:t>
            </a:r>
            <a:r>
              <a:rPr lang="en-US" sz="1200" dirty="0" smtClean="0">
                <a:latin typeface="Arial Narrow" panose="020B0606020202030204" pitchFamily="34" charset="0"/>
              </a:rPr>
              <a:t>, this is the normal year process.  </a:t>
            </a:r>
            <a:endParaRPr lang="en-US" sz="1200" baseline="0" dirty="0" smtClean="0">
              <a:latin typeface="Arial Narrow" panose="020B0606020202030204" pitchFamily="34" charset="0"/>
            </a:endParaRPr>
          </a:p>
          <a:p>
            <a:pPr marL="171450" indent="-171450">
              <a:buFontTx/>
              <a:buChar char="-"/>
            </a:pPr>
            <a:endParaRPr lang="en-US" sz="1200" baseline="0" dirty="0" smtClean="0">
              <a:latin typeface="Arial Narrow" panose="020B0606020202030204" pitchFamily="34" charset="0"/>
            </a:endParaRPr>
          </a:p>
          <a:p>
            <a:pPr marL="171450" indent="-171450">
              <a:buFontTx/>
              <a:buChar char="-"/>
            </a:pPr>
            <a:r>
              <a:rPr lang="en-US" sz="1200" baseline="0" dirty="0" smtClean="0">
                <a:latin typeface="Arial Narrow" panose="020B0606020202030204" pitchFamily="34" charset="0"/>
              </a:rPr>
              <a:t>However</a:t>
            </a:r>
            <a:r>
              <a:rPr lang="en-US" sz="1200" dirty="0" smtClean="0">
                <a:latin typeface="Arial Narrow" panose="020B0606020202030204" pitchFamily="34" charset="0"/>
              </a:rPr>
              <a:t>, i</a:t>
            </a:r>
            <a:r>
              <a:rPr lang="en-US" sz="1200" baseline="0" dirty="0" smtClean="0">
                <a:latin typeface="Arial Narrow" panose="020B0606020202030204" pitchFamily="34" charset="0"/>
              </a:rPr>
              <a:t>f you enter data in Box 7, which is the process you need to do follow for independent contractors, then you will also have to file  with the IRS by January 31,</a:t>
            </a:r>
            <a:r>
              <a:rPr lang="en-US" sz="1200" dirty="0" smtClean="0">
                <a:latin typeface="Arial Narrow" panose="020B0606020202030204" pitchFamily="34" charset="0"/>
              </a:rPr>
              <a:t> and again this is regardless if you are paper or e-filing.  </a:t>
            </a:r>
            <a:r>
              <a:rPr lang="en-US" sz="1200" baseline="0" dirty="0" smtClean="0">
                <a:latin typeface="Arial Narrow" panose="020B0606020202030204" pitchFamily="34" charset="0"/>
              </a:rPr>
              <a:t> </a:t>
            </a:r>
          </a:p>
          <a:p>
            <a:pPr marL="171450" indent="-171450">
              <a:buFontTx/>
              <a:buChar char="-"/>
            </a:pPr>
            <a:endParaRPr lang="en-US" sz="1200" baseline="0" dirty="0" smtClean="0">
              <a:latin typeface="Arial Narrow" panose="020B0606020202030204" pitchFamily="34" charset="0"/>
            </a:endParaRPr>
          </a:p>
          <a:p>
            <a:pPr marL="171450" indent="-171450">
              <a:buFontTx/>
              <a:buChar char="-"/>
            </a:pPr>
            <a:r>
              <a:rPr lang="en-US" sz="1200" baseline="0" dirty="0" smtClean="0">
                <a:latin typeface="Arial Narrow" panose="020B0606020202030204" pitchFamily="34" charset="0"/>
              </a:rPr>
              <a:t>In the past,</a:t>
            </a:r>
            <a:r>
              <a:rPr lang="en-US" sz="1200" dirty="0" smtClean="0">
                <a:latin typeface="Arial Narrow" panose="020B0606020202030204" pitchFamily="34" charset="0"/>
              </a:rPr>
              <a:t> y</a:t>
            </a:r>
            <a:r>
              <a:rPr lang="en-US" sz="1200" baseline="0" dirty="0" smtClean="0">
                <a:latin typeface="Arial Narrow" panose="020B0606020202030204" pitchFamily="34" charset="0"/>
              </a:rPr>
              <a:t>ou used to get a break if you chose to electronically file with the government, as the IRS allowed you to file by March 31 if you were electronically filing, But not anymore. </a:t>
            </a:r>
          </a:p>
          <a:p>
            <a:pPr marL="171450" indent="-171450">
              <a:buFontTx/>
              <a:buChar char="-"/>
            </a:pPr>
            <a:endParaRPr lang="en-US" sz="1200" baseline="0" dirty="0" smtClean="0">
              <a:latin typeface="Arial Narrow" panose="020B0606020202030204" pitchFamily="34" charset="0"/>
            </a:endParaRPr>
          </a:p>
          <a:p>
            <a:pPr marL="171450" indent="-171450">
              <a:buFontTx/>
              <a:buChar char="-"/>
            </a:pPr>
            <a:r>
              <a:rPr lang="en-US" sz="1200" baseline="0" dirty="0" smtClean="0">
                <a:latin typeface="Arial Narrow" panose="020B0606020202030204" pitchFamily="34" charset="0"/>
              </a:rPr>
              <a:t>And I’ll mention it again, because it is so important to remember: regardless of how you file, paper or electronic, </a:t>
            </a:r>
            <a:r>
              <a:rPr lang="en-US" sz="1200" dirty="0" smtClean="0">
                <a:latin typeface="Arial Narrow" panose="020B0606020202030204" pitchFamily="34" charset="0"/>
              </a:rPr>
              <a:t>t</a:t>
            </a:r>
            <a:r>
              <a:rPr lang="en-US" sz="1200" baseline="0" dirty="0" smtClean="0">
                <a:latin typeface="Arial Narrow" panose="020B0606020202030204" pitchFamily="34" charset="0"/>
              </a:rPr>
              <a:t>he filing deadline starting in the 2016 tax season is January 31, 2017. </a:t>
            </a:r>
          </a:p>
          <a:p>
            <a:pPr marL="171450" indent="-171450">
              <a:buFontTx/>
              <a:buChar char="-"/>
            </a:pPr>
            <a:endParaRPr lang="en-US" sz="1200" baseline="0" dirty="0" smtClean="0">
              <a:latin typeface="Arial Narrow" panose="020B0606020202030204" pitchFamily="34" charset="0"/>
            </a:endParaRPr>
          </a:p>
          <a:p>
            <a:pPr marL="171450" indent="-171450">
              <a:buFontTx/>
              <a:buChar char="-"/>
            </a:pPr>
            <a:r>
              <a:rPr lang="en-US" sz="1200" baseline="0" dirty="0" smtClean="0">
                <a:latin typeface="Arial Narrow" panose="020B0606020202030204" pitchFamily="34" charset="0"/>
              </a:rPr>
              <a:t>This is a big deal. Especially because many </a:t>
            </a:r>
            <a:r>
              <a:rPr lang="en-US" sz="1200" baseline="0" dirty="0" smtClean="0">
                <a:latin typeface="Arial Narrow" panose="020B0606020202030204" pitchFamily="34" charset="0"/>
              </a:rPr>
              <a:t>of you probably choose </a:t>
            </a:r>
            <a:r>
              <a:rPr lang="en-US" sz="1200" baseline="0" dirty="0" smtClean="0">
                <a:latin typeface="Arial Narrow" panose="020B0606020202030204" pitchFamily="34" charset="0"/>
              </a:rPr>
              <a:t>to e-file because </a:t>
            </a:r>
            <a:r>
              <a:rPr lang="en-US" sz="1200" baseline="0" dirty="0" smtClean="0">
                <a:latin typeface="Arial Narrow" panose="020B0606020202030204" pitchFamily="34" charset="0"/>
              </a:rPr>
              <a:t>you got extra </a:t>
            </a:r>
            <a:r>
              <a:rPr lang="en-US" sz="1200" baseline="0" dirty="0" smtClean="0">
                <a:latin typeface="Arial Narrow" panose="020B0606020202030204" pitchFamily="34" charset="0"/>
              </a:rPr>
              <a:t>time. Well not anymore. So this is going to rush the process for </a:t>
            </a:r>
            <a:r>
              <a:rPr lang="en-US" sz="1200" baseline="0" dirty="0" smtClean="0">
                <a:latin typeface="Arial Narrow" panose="020B0606020202030204" pitchFamily="34" charset="0"/>
              </a:rPr>
              <a:t>you this year. </a:t>
            </a:r>
            <a:endParaRPr lang="en-US" sz="1200" baseline="0" dirty="0" smtClean="0">
              <a:latin typeface="Arial Narrow" panose="020B0606020202030204" pitchFamily="34" charset="0"/>
            </a:endParaRPr>
          </a:p>
          <a:p>
            <a:pPr marL="171450" indent="-171450">
              <a:buFontTx/>
              <a:buChar char="-"/>
            </a:pPr>
            <a:endParaRPr lang="en-US" sz="1200" baseline="0" dirty="0" smtClean="0">
              <a:latin typeface="Arial Narrow" panose="020B0606020202030204" pitchFamily="34" charset="0"/>
            </a:endParaRPr>
          </a:p>
          <a:p>
            <a:pPr marL="171450" indent="-171450">
              <a:buFontTx/>
              <a:buChar char="-"/>
            </a:pPr>
            <a:r>
              <a:rPr lang="en-US" sz="1200" baseline="0" dirty="0" smtClean="0">
                <a:latin typeface="Arial Narrow" panose="020B0606020202030204" pitchFamily="34" charset="0"/>
              </a:rPr>
              <a:t>Now note that if you do not enter data in box 7 – which is rare,</a:t>
            </a:r>
            <a:r>
              <a:rPr lang="en-US" sz="1200" dirty="0" smtClean="0">
                <a:latin typeface="Arial Narrow" panose="020B0606020202030204" pitchFamily="34" charset="0"/>
              </a:rPr>
              <a:t> </a:t>
            </a:r>
            <a:r>
              <a:rPr lang="en-US" sz="1200" baseline="0" dirty="0" smtClean="0">
                <a:latin typeface="Arial Narrow" panose="020B0606020202030204" pitchFamily="34" charset="0"/>
              </a:rPr>
              <a:t>since this form is almost always used to report non-employee compensation like independent contractors – you do have different deadlines. But again, if you’re using this form to report income paid to an independent contractor</a:t>
            </a:r>
            <a:r>
              <a:rPr lang="en-US" sz="1200" dirty="0" smtClean="0">
                <a:latin typeface="Arial Narrow" panose="020B0606020202030204" pitchFamily="34" charset="0"/>
              </a:rPr>
              <a:t> by using box 7, </a:t>
            </a:r>
            <a:r>
              <a:rPr lang="en-US" sz="1200" baseline="0" dirty="0" smtClean="0">
                <a:latin typeface="Arial Narrow" panose="020B0606020202030204" pitchFamily="34" charset="0"/>
              </a:rPr>
              <a:t>you only have until January 31</a:t>
            </a:r>
            <a:r>
              <a:rPr lang="en-US" sz="1200" baseline="30000" dirty="0" smtClean="0">
                <a:latin typeface="Arial Narrow" panose="020B0606020202030204" pitchFamily="34" charset="0"/>
              </a:rPr>
              <a:t>st</a:t>
            </a:r>
            <a:r>
              <a:rPr lang="en-US" sz="1200" baseline="0" dirty="0" smtClean="0">
                <a:latin typeface="Arial Narrow" panose="020B0606020202030204" pitchFamily="34" charset="0"/>
              </a:rPr>
              <a:t> regardless of how you file, by paper or electronically.</a:t>
            </a:r>
          </a:p>
          <a:p>
            <a:pPr marL="171450" indent="-171450">
              <a:buFontTx/>
              <a:buChar char="-"/>
            </a:pPr>
            <a:endParaRPr lang="en-US" sz="1200" baseline="0" dirty="0" smtClean="0">
              <a:latin typeface="Arial Narrow" panose="020B0606020202030204" pitchFamily="34" charset="0"/>
            </a:endParaRPr>
          </a:p>
          <a:p>
            <a:pPr marL="171450" indent="-171450">
              <a:buFontTx/>
              <a:buChar char="-"/>
            </a:pPr>
            <a:r>
              <a:rPr lang="en-US" sz="1200" baseline="0" dirty="0" smtClean="0">
                <a:latin typeface="Arial Narrow" panose="020B0606020202030204" pitchFamily="34" charset="0"/>
              </a:rPr>
              <a:t>And again, your independent contractors must still receive their copies by January 31 as well.</a:t>
            </a:r>
          </a:p>
        </p:txBody>
      </p:sp>
      <p:sp>
        <p:nvSpPr>
          <p:cNvPr id="4" name="Slide Number Placeholder 3"/>
          <p:cNvSpPr>
            <a:spLocks noGrp="1"/>
          </p:cNvSpPr>
          <p:nvPr>
            <p:ph type="sldNum" sz="quarter" idx="10"/>
          </p:nvPr>
        </p:nvSpPr>
        <p:spPr/>
        <p:txBody>
          <a:bodyPr/>
          <a:lstStyle/>
          <a:p>
            <a:fld id="{A72479BC-0837-45F5-A7D9-556DC1A394A5}" type="slidenum">
              <a:rPr lang="en-US" smtClean="0"/>
              <a:t>5</a:t>
            </a:fld>
            <a:endParaRPr lang="en-US"/>
          </a:p>
        </p:txBody>
      </p:sp>
    </p:spTree>
    <p:extLst>
      <p:ext uri="{BB962C8B-B14F-4D97-AF65-F5344CB8AC3E}">
        <p14:creationId xmlns:p14="http://schemas.microsoft.com/office/powerpoint/2010/main" val="1623354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1200" dirty="0" smtClean="0">
                <a:latin typeface="Arial Narrow" panose="020B0606020202030204" pitchFamily="34" charset="0"/>
              </a:rPr>
              <a:t>Now for</a:t>
            </a:r>
            <a:r>
              <a:rPr lang="en-US" sz="1200" baseline="0" dirty="0" smtClean="0">
                <a:latin typeface="Arial Narrow" panose="020B0606020202030204" pitchFamily="34" charset="0"/>
              </a:rPr>
              <a:t> the W-2 Form – </a:t>
            </a:r>
          </a:p>
          <a:p>
            <a:pPr marL="0" indent="0">
              <a:buFontTx/>
              <a:buNone/>
            </a:pPr>
            <a:endParaRPr lang="en-US" sz="1200" dirty="0" smtClean="0">
              <a:latin typeface="Arial Narrow" panose="020B0606020202030204" pitchFamily="34" charset="0"/>
            </a:endParaRPr>
          </a:p>
          <a:p>
            <a:pPr marL="171450" indent="-171450">
              <a:buFontTx/>
              <a:buChar char="-"/>
            </a:pPr>
            <a:r>
              <a:rPr lang="en-US" sz="1200" dirty="0" smtClean="0">
                <a:latin typeface="Arial Narrow" panose="020B0606020202030204" pitchFamily="34" charset="0"/>
              </a:rPr>
              <a:t>You will</a:t>
            </a:r>
            <a:r>
              <a:rPr lang="en-US" sz="1200" dirty="0" smtClean="0">
                <a:latin typeface="Arial Narrow" panose="020B0606020202030204" pitchFamily="34" charset="0"/>
              </a:rPr>
              <a:t> have less time for the 2016 tax season to file </a:t>
            </a:r>
            <a:r>
              <a:rPr lang="en-US" sz="1200" dirty="0" smtClean="0">
                <a:latin typeface="Arial Narrow" panose="020B0606020202030204" pitchFamily="34" charset="0"/>
              </a:rPr>
              <a:t>your W-2 </a:t>
            </a:r>
            <a:r>
              <a:rPr lang="en-US" sz="1200" dirty="0" smtClean="0">
                <a:latin typeface="Arial Narrow" panose="020B0606020202030204" pitchFamily="34" charset="0"/>
              </a:rPr>
              <a:t>forms with the Social Security Administration, even if you’re electronically filing.</a:t>
            </a:r>
            <a:r>
              <a:rPr lang="en-US" sz="1200" baseline="0" dirty="0" smtClean="0">
                <a:latin typeface="Arial Narrow" panose="020B0606020202030204" pitchFamily="34" charset="0"/>
              </a:rPr>
              <a:t> </a:t>
            </a:r>
            <a:r>
              <a:rPr lang="en-US" sz="1200" dirty="0" smtClean="0">
                <a:latin typeface="Arial Narrow" panose="020B0606020202030204" pitchFamily="34" charset="0"/>
              </a:rPr>
              <a:t/>
            </a:r>
            <a:br>
              <a:rPr lang="en-US" sz="1200" dirty="0" smtClean="0">
                <a:latin typeface="Arial Narrow" panose="020B0606020202030204" pitchFamily="34" charset="0"/>
              </a:rPr>
            </a:br>
            <a:endParaRPr lang="en-US" sz="1200" baseline="0" dirty="0" smtClean="0">
              <a:latin typeface="Arial Narrow" panose="020B0606020202030204" pitchFamily="34" charset="0"/>
            </a:endParaRPr>
          </a:p>
          <a:p>
            <a:pPr marL="171450" indent="-171450">
              <a:buFontTx/>
              <a:buChar char="-"/>
            </a:pPr>
            <a:r>
              <a:rPr lang="en-US" sz="1200" baseline="0" dirty="0" smtClean="0">
                <a:latin typeface="Arial Narrow" panose="020B0606020202030204" pitchFamily="34" charset="0"/>
              </a:rPr>
              <a:t>Previously, </a:t>
            </a:r>
            <a:r>
              <a:rPr lang="en-US" sz="1200" baseline="0" dirty="0" smtClean="0">
                <a:latin typeface="Arial Narrow" panose="020B0606020202030204" pitchFamily="34" charset="0"/>
              </a:rPr>
              <a:t>you had </a:t>
            </a:r>
            <a:r>
              <a:rPr lang="en-US" sz="1200" baseline="0" dirty="0" smtClean="0">
                <a:latin typeface="Arial Narrow" panose="020B0606020202030204" pitchFamily="34" charset="0"/>
              </a:rPr>
              <a:t>until March 31</a:t>
            </a:r>
            <a:r>
              <a:rPr lang="en-US" sz="1200" baseline="30000" dirty="0" smtClean="0">
                <a:latin typeface="Arial Narrow" panose="020B0606020202030204" pitchFamily="34" charset="0"/>
              </a:rPr>
              <a:t>st</a:t>
            </a:r>
            <a:r>
              <a:rPr lang="en-US" sz="1200" baseline="0" dirty="0" smtClean="0">
                <a:latin typeface="Arial Narrow" panose="020B0606020202030204" pitchFamily="34" charset="0"/>
              </a:rPr>
              <a:t> to file W-2 forms if </a:t>
            </a:r>
            <a:r>
              <a:rPr lang="en-US" sz="1200" baseline="0" dirty="0" smtClean="0">
                <a:latin typeface="Arial Narrow" panose="020B0606020202030204" pitchFamily="34" charset="0"/>
              </a:rPr>
              <a:t>you filed </a:t>
            </a:r>
            <a:r>
              <a:rPr lang="en-US" sz="1200" baseline="0" dirty="0" smtClean="0">
                <a:latin typeface="Arial Narrow" panose="020B0606020202030204" pitchFamily="34" charset="0"/>
              </a:rPr>
              <a:t>electronically, which again gave </a:t>
            </a:r>
            <a:r>
              <a:rPr lang="en-US" sz="1200" baseline="0" dirty="0" smtClean="0">
                <a:latin typeface="Arial Narrow" panose="020B0606020202030204" pitchFamily="34" charset="0"/>
              </a:rPr>
              <a:t>you a </a:t>
            </a:r>
            <a:r>
              <a:rPr lang="en-US" sz="1200" baseline="0" dirty="0" smtClean="0">
                <a:latin typeface="Arial Narrow" panose="020B0606020202030204" pitchFamily="34" charset="0"/>
              </a:rPr>
              <a:t>two month space between preparing recipient copies and e-filing, but now, all W-2s must be filed with Social Security by January 31 regardless if you’re doing it by paper or electronically. And unlike the 1099-MISC Form, the January 31 date is not considered upon which boxes are filled out, it is across the board. </a:t>
            </a:r>
          </a:p>
          <a:p>
            <a:pPr marL="171450" indent="-171450">
              <a:buFontTx/>
              <a:buChar char="-"/>
            </a:pPr>
            <a:endParaRPr lang="en-US" sz="1200" baseline="0" dirty="0" smtClean="0">
              <a:latin typeface="Arial Narrow" panose="020B0606020202030204" pitchFamily="34" charset="0"/>
            </a:endParaRPr>
          </a:p>
          <a:p>
            <a:pPr marL="171450" indent="-171450">
              <a:buFontTx/>
              <a:buChar char="-"/>
            </a:pPr>
            <a:r>
              <a:rPr lang="en-US" sz="1200" baseline="0" dirty="0" smtClean="0">
                <a:latin typeface="Arial Narrow" panose="020B0606020202030204" pitchFamily="34" charset="0"/>
              </a:rPr>
              <a:t>And lastly, there is no change in due dates for recipient copies. Your employees </a:t>
            </a:r>
            <a:r>
              <a:rPr lang="en-US" sz="1200" dirty="0" smtClean="0">
                <a:latin typeface="Arial Narrow" panose="020B0606020202030204" pitchFamily="34" charset="0"/>
              </a:rPr>
              <a:t>must still </a:t>
            </a:r>
            <a:r>
              <a:rPr lang="en-US" sz="1200" baseline="0" dirty="0" smtClean="0">
                <a:latin typeface="Arial Narrow" panose="020B0606020202030204" pitchFamily="34" charset="0"/>
              </a:rPr>
              <a:t>receive their W-2s – either a paper copy or an electronic version if they opt in – by January 31, 2017.</a:t>
            </a:r>
          </a:p>
          <a:p>
            <a:pPr marL="171450" indent="-171450">
              <a:buFontTx/>
              <a:buChar char="-"/>
            </a:pPr>
            <a:endParaRPr lang="en-US" sz="1200" baseline="0" dirty="0" smtClean="0">
              <a:latin typeface="Arial Narrow" panose="020B0606020202030204" pitchFamily="34" charset="0"/>
            </a:endParaRPr>
          </a:p>
          <a:p>
            <a:pPr marL="171450" indent="-171450">
              <a:buFontTx/>
              <a:buChar char="-"/>
            </a:pPr>
            <a:r>
              <a:rPr lang="en-US" sz="1200" baseline="0" dirty="0" smtClean="0">
                <a:latin typeface="Arial Narrow" panose="020B0606020202030204" pitchFamily="34" charset="0"/>
              </a:rPr>
              <a:t>So again, this increases the amount of work </a:t>
            </a:r>
            <a:r>
              <a:rPr lang="en-US" sz="1200" baseline="0" dirty="0" smtClean="0">
                <a:latin typeface="Arial Narrow" panose="020B0606020202030204" pitchFamily="34" charset="0"/>
              </a:rPr>
              <a:t>you need </a:t>
            </a:r>
            <a:r>
              <a:rPr lang="en-US" sz="1200" baseline="0" dirty="0" smtClean="0">
                <a:latin typeface="Arial Narrow" panose="020B0606020202030204" pitchFamily="34" charset="0"/>
              </a:rPr>
              <a:t>to be </a:t>
            </a:r>
            <a:r>
              <a:rPr lang="en-US" sz="1200" baseline="0" dirty="0" err="1" smtClean="0">
                <a:latin typeface="Arial Narrow" panose="020B0606020202030204" pitchFamily="34" charset="0"/>
              </a:rPr>
              <a:t>complet</a:t>
            </a:r>
            <a:r>
              <a:rPr lang="en-US" sz="1200" baseline="0" dirty="0" smtClean="0">
                <a:latin typeface="Arial Narrow" panose="020B0606020202030204" pitchFamily="34" charset="0"/>
              </a:rPr>
              <a:t> </a:t>
            </a:r>
            <a:r>
              <a:rPr lang="en-US" sz="1200" baseline="0" dirty="0" smtClean="0">
                <a:latin typeface="Arial Narrow" panose="020B0606020202030204" pitchFamily="34" charset="0"/>
              </a:rPr>
              <a:t>by the January 31 </a:t>
            </a:r>
            <a:r>
              <a:rPr lang="en-US" sz="1200" baseline="0" dirty="0" smtClean="0">
                <a:latin typeface="Arial Narrow" panose="020B0606020202030204" pitchFamily="34" charset="0"/>
              </a:rPr>
              <a:t>deadline. </a:t>
            </a:r>
            <a:endParaRPr lang="en-US" sz="1200" dirty="0">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fld id="{A72479BC-0837-45F5-A7D9-556DC1A394A5}" type="slidenum">
              <a:rPr lang="en-US" smtClean="0"/>
              <a:t>6</a:t>
            </a:fld>
            <a:endParaRPr lang="en-US"/>
          </a:p>
        </p:txBody>
      </p:sp>
    </p:spTree>
    <p:extLst>
      <p:ext uri="{BB962C8B-B14F-4D97-AF65-F5344CB8AC3E}">
        <p14:creationId xmlns:p14="http://schemas.microsoft.com/office/powerpoint/2010/main" val="4133412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Arial Narrow" panose="020B0606020202030204" pitchFamily="34" charset="0"/>
              </a:rPr>
              <a:t>Now let’s move</a:t>
            </a:r>
            <a:r>
              <a:rPr lang="en-US" sz="1200" baseline="0" dirty="0" smtClean="0">
                <a:latin typeface="Arial Narrow" panose="020B0606020202030204" pitchFamily="34" charset="0"/>
              </a:rPr>
              <a:t> on to the second thing</a:t>
            </a:r>
            <a:r>
              <a:rPr lang="en-US" sz="1200" dirty="0" smtClean="0">
                <a:latin typeface="Arial Narrow" panose="020B0606020202030204" pitchFamily="34" charset="0"/>
              </a:rPr>
              <a:t> </a:t>
            </a:r>
            <a:r>
              <a:rPr lang="en-US" sz="1200" dirty="0" smtClean="0">
                <a:latin typeface="Arial Narrow" panose="020B0606020202030204" pitchFamily="34" charset="0"/>
              </a:rPr>
              <a:t>you need </a:t>
            </a:r>
            <a:r>
              <a:rPr lang="en-US" sz="1200" dirty="0" smtClean="0">
                <a:latin typeface="Arial Narrow" panose="020B0606020202030204" pitchFamily="34" charset="0"/>
              </a:rPr>
              <a:t>to know before filing, which is  W-2 extensions</a:t>
            </a:r>
            <a:r>
              <a:rPr lang="en-US" sz="1200" baseline="0" dirty="0" smtClean="0">
                <a:latin typeface="Arial Narrow" panose="020B0606020202030204" pitchFamily="34" charset="0"/>
              </a:rPr>
              <a:t> are going to be harder to get.</a:t>
            </a:r>
            <a:endParaRPr lang="en-US" sz="1200" dirty="0">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fld id="{A72479BC-0837-45F5-A7D9-556DC1A394A5}" type="slidenum">
              <a:rPr lang="en-US" smtClean="0"/>
              <a:t>7</a:t>
            </a:fld>
            <a:endParaRPr lang="en-US"/>
          </a:p>
        </p:txBody>
      </p:sp>
    </p:spTree>
    <p:extLst>
      <p:ext uri="{BB962C8B-B14F-4D97-AF65-F5344CB8AC3E}">
        <p14:creationId xmlns:p14="http://schemas.microsoft.com/office/powerpoint/2010/main" val="257494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smtClean="0">
                <a:latin typeface="Arial Narrow" panose="020B0606020202030204" pitchFamily="34" charset="0"/>
              </a:rPr>
              <a:t>So now that </a:t>
            </a:r>
            <a:r>
              <a:rPr lang="en-US" sz="1200" dirty="0" smtClean="0">
                <a:latin typeface="Arial Narrow" panose="020B0606020202030204" pitchFamily="34" charset="0"/>
              </a:rPr>
              <a:t>you will only </a:t>
            </a:r>
            <a:r>
              <a:rPr lang="en-US" sz="1200" baseline="0" dirty="0" smtClean="0">
                <a:latin typeface="Arial Narrow" panose="020B0606020202030204" pitchFamily="34" charset="0"/>
              </a:rPr>
              <a:t>have until January 31 to file your W-2s – even if you’re filing electronically – you may be thinking you can just apply and get an extension, right? Well it’s not going to be that easy anymore. </a:t>
            </a:r>
          </a:p>
          <a:p>
            <a:endParaRPr lang="en-US" sz="1200" dirty="0" smtClean="0">
              <a:latin typeface="Arial Narrow" panose="020B0606020202030204" pitchFamily="34" charset="0"/>
            </a:endParaRPr>
          </a:p>
          <a:p>
            <a:r>
              <a:rPr lang="en-US" sz="1200" baseline="0" dirty="0" smtClean="0">
                <a:latin typeface="Arial Narrow" panose="020B0606020202030204" pitchFamily="34" charset="0"/>
              </a:rPr>
              <a:t>The government is actually making it much more difficult to get an extension. Businesses requesting an extension must use Application Form 8809 and include a detailed explanation on why additional time is necessary.</a:t>
            </a:r>
          </a:p>
          <a:p>
            <a:endParaRPr lang="en-US" sz="1200" dirty="0" smtClean="0">
              <a:latin typeface="Arial Narrow" panose="020B0606020202030204" pitchFamily="34" charset="0"/>
            </a:endParaRPr>
          </a:p>
          <a:p>
            <a:r>
              <a:rPr lang="en-US" sz="1200" baseline="0" dirty="0" smtClean="0">
                <a:latin typeface="Arial Narrow" panose="020B0606020202030204" pitchFamily="34" charset="0"/>
              </a:rPr>
              <a:t>But that’s not all. The IRS has made it very clear that an extension will only be granted in cases of extraordinary circumstances or catastrophe. </a:t>
            </a:r>
          </a:p>
          <a:p>
            <a:endParaRPr lang="en-US" sz="1200" dirty="0" smtClean="0">
              <a:latin typeface="Arial Narrow" panose="020B0606020202030204" pitchFamily="34" charset="0"/>
            </a:endParaRPr>
          </a:p>
          <a:p>
            <a:r>
              <a:rPr lang="en-US" sz="1200" baseline="0" dirty="0" smtClean="0">
                <a:latin typeface="Arial Narrow" panose="020B0606020202030204" pitchFamily="34" charset="0"/>
              </a:rPr>
              <a:t>So unless you have an</a:t>
            </a:r>
            <a:r>
              <a:rPr lang="en-US" sz="1200" dirty="0" smtClean="0">
                <a:latin typeface="Arial Narrow" panose="020B0606020202030204" pitchFamily="34" charset="0"/>
              </a:rPr>
              <a:t> extraordinary reason or circumstance, you need to prepare to meet the new Jan. 31 deadline for the 2016 tax season.</a:t>
            </a:r>
            <a:endParaRPr lang="en-US" sz="1200" baseline="0" dirty="0" smtClean="0">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fld id="{A72479BC-0837-45F5-A7D9-556DC1A394A5}" type="slidenum">
              <a:rPr lang="en-US" smtClean="0"/>
              <a:t>8</a:t>
            </a:fld>
            <a:endParaRPr lang="en-US"/>
          </a:p>
        </p:txBody>
      </p:sp>
    </p:spTree>
    <p:extLst>
      <p:ext uri="{BB962C8B-B14F-4D97-AF65-F5344CB8AC3E}">
        <p14:creationId xmlns:p14="http://schemas.microsoft.com/office/powerpoint/2010/main" val="1374881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Narrow" panose="020B0606020202030204" pitchFamily="34" charset="0"/>
              </a:rPr>
              <a:t>The number three thing </a:t>
            </a:r>
            <a:r>
              <a:rPr lang="en-US" sz="1200" dirty="0" smtClean="0">
                <a:latin typeface="Arial Narrow" panose="020B0606020202030204" pitchFamily="34" charset="0"/>
              </a:rPr>
              <a:t>you should </a:t>
            </a:r>
            <a:r>
              <a:rPr lang="en-US" sz="1200" dirty="0" smtClean="0">
                <a:latin typeface="Arial Narrow" panose="020B0606020202030204" pitchFamily="34" charset="0"/>
              </a:rPr>
              <a:t>know is that there is another</a:t>
            </a:r>
            <a:r>
              <a:rPr lang="en-US" sz="1200" baseline="0" dirty="0" smtClean="0">
                <a:latin typeface="Arial Narrow" panose="020B0606020202030204" pitchFamily="34" charset="0"/>
              </a:rPr>
              <a:t> change affecting 2016 filings</a:t>
            </a:r>
            <a:r>
              <a:rPr lang="en-US" sz="1200" dirty="0" smtClean="0">
                <a:latin typeface="Arial Narrow" panose="020B0606020202030204" pitchFamily="34" charset="0"/>
              </a:rPr>
              <a:t> and that’s p</a:t>
            </a:r>
            <a:r>
              <a:rPr lang="en-US" sz="1200" baseline="0" dirty="0" smtClean="0">
                <a:latin typeface="Arial Narrow" panose="020B0606020202030204" pitchFamily="34" charset="0"/>
              </a:rPr>
              <a:t>enalties are increasing. Specifically for W-2s.</a:t>
            </a:r>
            <a:endParaRPr lang="en-US" sz="1200" dirty="0" smtClean="0">
              <a:latin typeface="Arial Narrow" panose="020B0606020202030204" pitchFamily="34" charset="0"/>
            </a:endParaRPr>
          </a:p>
          <a:p>
            <a:pPr marL="0" indent="0">
              <a:buFontTx/>
              <a:buNone/>
            </a:pPr>
            <a:endParaRPr lang="en-US" dirty="0"/>
          </a:p>
        </p:txBody>
      </p:sp>
      <p:sp>
        <p:nvSpPr>
          <p:cNvPr id="4" name="Slide Number Placeholder 3"/>
          <p:cNvSpPr>
            <a:spLocks noGrp="1"/>
          </p:cNvSpPr>
          <p:nvPr>
            <p:ph type="sldNum" sz="quarter" idx="10"/>
          </p:nvPr>
        </p:nvSpPr>
        <p:spPr/>
        <p:txBody>
          <a:bodyPr/>
          <a:lstStyle/>
          <a:p>
            <a:fld id="{A72479BC-0837-45F5-A7D9-556DC1A394A5}" type="slidenum">
              <a:rPr lang="en-US" smtClean="0"/>
              <a:t>9</a:t>
            </a:fld>
            <a:endParaRPr lang="en-US"/>
          </a:p>
        </p:txBody>
      </p:sp>
    </p:spTree>
    <p:extLst>
      <p:ext uri="{BB962C8B-B14F-4D97-AF65-F5344CB8AC3E}">
        <p14:creationId xmlns:p14="http://schemas.microsoft.com/office/powerpoint/2010/main" val="257494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DDD368C-E068-8647-A52A-57AB97D95724}" type="datetimeFigureOut">
              <a:rPr lang="en-US" smtClean="0"/>
              <a:t>10/21/2016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35447B-0070-8146-BAE4-9BF0413AD7C9}" type="slidenum">
              <a:rPr lang="en-US" smtClean="0"/>
              <a:t>‹#›</a:t>
            </a:fld>
            <a:endParaRPr lang="en-US"/>
          </a:p>
        </p:txBody>
      </p:sp>
    </p:spTree>
    <p:extLst>
      <p:ext uri="{BB962C8B-B14F-4D97-AF65-F5344CB8AC3E}">
        <p14:creationId xmlns:p14="http://schemas.microsoft.com/office/powerpoint/2010/main" val="2457832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DD368C-E068-8647-A52A-57AB97D95724}" type="datetimeFigureOut">
              <a:rPr lang="en-US" smtClean="0"/>
              <a:t>10/21/2016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35447B-0070-8146-BAE4-9BF0413AD7C9}" type="slidenum">
              <a:rPr lang="en-US" smtClean="0"/>
              <a:t>‹#›</a:t>
            </a:fld>
            <a:endParaRPr lang="en-US"/>
          </a:p>
        </p:txBody>
      </p:sp>
    </p:spTree>
    <p:extLst>
      <p:ext uri="{BB962C8B-B14F-4D97-AF65-F5344CB8AC3E}">
        <p14:creationId xmlns:p14="http://schemas.microsoft.com/office/powerpoint/2010/main" val="429266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DD368C-E068-8647-A52A-57AB97D95724}" type="datetimeFigureOut">
              <a:rPr lang="en-US" smtClean="0"/>
              <a:t>10/21/2016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35447B-0070-8146-BAE4-9BF0413AD7C9}" type="slidenum">
              <a:rPr lang="en-US" smtClean="0"/>
              <a:t>‹#›</a:t>
            </a:fld>
            <a:endParaRPr lang="en-US"/>
          </a:p>
        </p:txBody>
      </p:sp>
    </p:spTree>
    <p:extLst>
      <p:ext uri="{BB962C8B-B14F-4D97-AF65-F5344CB8AC3E}">
        <p14:creationId xmlns:p14="http://schemas.microsoft.com/office/powerpoint/2010/main" val="2248932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DD368C-E068-8647-A52A-57AB97D95724}" type="datetimeFigureOut">
              <a:rPr lang="en-US" smtClean="0"/>
              <a:t>10/21/2016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35447B-0070-8146-BAE4-9BF0413AD7C9}" type="slidenum">
              <a:rPr lang="en-US" smtClean="0"/>
              <a:t>‹#›</a:t>
            </a:fld>
            <a:endParaRPr lang="en-US"/>
          </a:p>
        </p:txBody>
      </p:sp>
    </p:spTree>
    <p:extLst>
      <p:ext uri="{BB962C8B-B14F-4D97-AF65-F5344CB8AC3E}">
        <p14:creationId xmlns:p14="http://schemas.microsoft.com/office/powerpoint/2010/main" val="343204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DD368C-E068-8647-A52A-57AB97D95724}" type="datetimeFigureOut">
              <a:rPr lang="en-US" smtClean="0"/>
              <a:t>10/21/2016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35447B-0070-8146-BAE4-9BF0413AD7C9}" type="slidenum">
              <a:rPr lang="en-US" smtClean="0"/>
              <a:t>‹#›</a:t>
            </a:fld>
            <a:endParaRPr lang="en-US"/>
          </a:p>
        </p:txBody>
      </p:sp>
    </p:spTree>
    <p:extLst>
      <p:ext uri="{BB962C8B-B14F-4D97-AF65-F5344CB8AC3E}">
        <p14:creationId xmlns:p14="http://schemas.microsoft.com/office/powerpoint/2010/main" val="1129052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DD368C-E068-8647-A52A-57AB97D95724}" type="datetimeFigureOut">
              <a:rPr lang="en-US" smtClean="0"/>
              <a:t>10/21/2016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35447B-0070-8146-BAE4-9BF0413AD7C9}" type="slidenum">
              <a:rPr lang="en-US" smtClean="0"/>
              <a:t>‹#›</a:t>
            </a:fld>
            <a:endParaRPr lang="en-US"/>
          </a:p>
        </p:txBody>
      </p:sp>
    </p:spTree>
    <p:extLst>
      <p:ext uri="{BB962C8B-B14F-4D97-AF65-F5344CB8AC3E}">
        <p14:creationId xmlns:p14="http://schemas.microsoft.com/office/powerpoint/2010/main" val="2046113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DD368C-E068-8647-A52A-57AB97D95724}" type="datetimeFigureOut">
              <a:rPr lang="en-US" smtClean="0"/>
              <a:t>10/21/2016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35447B-0070-8146-BAE4-9BF0413AD7C9}" type="slidenum">
              <a:rPr lang="en-US" smtClean="0"/>
              <a:t>‹#›</a:t>
            </a:fld>
            <a:endParaRPr lang="en-US"/>
          </a:p>
        </p:txBody>
      </p:sp>
    </p:spTree>
    <p:extLst>
      <p:ext uri="{BB962C8B-B14F-4D97-AF65-F5344CB8AC3E}">
        <p14:creationId xmlns:p14="http://schemas.microsoft.com/office/powerpoint/2010/main" val="3728558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DD368C-E068-8647-A52A-57AB97D95724}" type="datetimeFigureOut">
              <a:rPr lang="en-US" smtClean="0"/>
              <a:t>10/21/2016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35447B-0070-8146-BAE4-9BF0413AD7C9}" type="slidenum">
              <a:rPr lang="en-US" smtClean="0"/>
              <a:t>‹#›</a:t>
            </a:fld>
            <a:endParaRPr lang="en-US"/>
          </a:p>
        </p:txBody>
      </p:sp>
    </p:spTree>
    <p:extLst>
      <p:ext uri="{BB962C8B-B14F-4D97-AF65-F5344CB8AC3E}">
        <p14:creationId xmlns:p14="http://schemas.microsoft.com/office/powerpoint/2010/main" val="3101201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DD368C-E068-8647-A52A-57AB97D95724}" type="datetimeFigureOut">
              <a:rPr lang="en-US" smtClean="0"/>
              <a:t>10/21/2016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35447B-0070-8146-BAE4-9BF0413AD7C9}" type="slidenum">
              <a:rPr lang="en-US" smtClean="0"/>
              <a:t>‹#›</a:t>
            </a:fld>
            <a:endParaRPr lang="en-US"/>
          </a:p>
        </p:txBody>
      </p:sp>
    </p:spTree>
    <p:extLst>
      <p:ext uri="{BB962C8B-B14F-4D97-AF65-F5344CB8AC3E}">
        <p14:creationId xmlns:p14="http://schemas.microsoft.com/office/powerpoint/2010/main" val="321964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DD368C-E068-8647-A52A-57AB97D95724}" type="datetimeFigureOut">
              <a:rPr lang="en-US" smtClean="0"/>
              <a:t>10/21/2016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35447B-0070-8146-BAE4-9BF0413AD7C9}" type="slidenum">
              <a:rPr lang="en-US" smtClean="0"/>
              <a:t>‹#›</a:t>
            </a:fld>
            <a:endParaRPr lang="en-US"/>
          </a:p>
        </p:txBody>
      </p:sp>
    </p:spTree>
    <p:extLst>
      <p:ext uri="{BB962C8B-B14F-4D97-AF65-F5344CB8AC3E}">
        <p14:creationId xmlns:p14="http://schemas.microsoft.com/office/powerpoint/2010/main" val="3550383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DD368C-E068-8647-A52A-57AB97D95724}" type="datetimeFigureOut">
              <a:rPr lang="en-US" smtClean="0"/>
              <a:t>10/21/2016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35447B-0070-8146-BAE4-9BF0413AD7C9}" type="slidenum">
              <a:rPr lang="en-US" smtClean="0"/>
              <a:t>‹#›</a:t>
            </a:fld>
            <a:endParaRPr lang="en-US"/>
          </a:p>
        </p:txBody>
      </p:sp>
    </p:spTree>
    <p:extLst>
      <p:ext uri="{BB962C8B-B14F-4D97-AF65-F5344CB8AC3E}">
        <p14:creationId xmlns:p14="http://schemas.microsoft.com/office/powerpoint/2010/main" val="2844250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DD368C-E068-8647-A52A-57AB97D95724}" type="datetimeFigureOut">
              <a:rPr lang="en-US" smtClean="0"/>
              <a:t>10/21/2016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35447B-0070-8146-BAE4-9BF0413AD7C9}" type="slidenum">
              <a:rPr lang="en-US" smtClean="0"/>
              <a:t>‹#›</a:t>
            </a:fld>
            <a:endParaRPr lang="en-US"/>
          </a:p>
        </p:txBody>
      </p:sp>
    </p:spTree>
    <p:extLst>
      <p:ext uri="{BB962C8B-B14F-4D97-AF65-F5344CB8AC3E}">
        <p14:creationId xmlns:p14="http://schemas.microsoft.com/office/powerpoint/2010/main" val="40922196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4223" y="2998792"/>
            <a:ext cx="8431585" cy="586952"/>
          </a:xfrm>
        </p:spPr>
        <p:txBody>
          <a:bodyPr>
            <a:normAutofit/>
          </a:bodyPr>
          <a:lstStyle/>
          <a:p>
            <a:r>
              <a:rPr lang="en-US" sz="2400" dirty="0" smtClean="0">
                <a:latin typeface="Trebuchet MS"/>
                <a:cs typeface="Trebuchet MS"/>
              </a:rPr>
              <a:t>Presented by </a:t>
            </a:r>
            <a:endParaRPr lang="en-US" sz="2400" dirty="0">
              <a:latin typeface="Trebuchet MS"/>
              <a:cs typeface="Trebuchet MS"/>
            </a:endParaRPr>
          </a:p>
        </p:txBody>
      </p:sp>
      <p:sp>
        <p:nvSpPr>
          <p:cNvPr id="4" name="Rectangle 3"/>
          <p:cNvSpPr/>
          <p:nvPr/>
        </p:nvSpPr>
        <p:spPr>
          <a:xfrm>
            <a:off x="1" y="448218"/>
            <a:ext cx="9144000" cy="2294448"/>
          </a:xfrm>
          <a:prstGeom prst="rect">
            <a:avLst/>
          </a:prstGeom>
          <a:gradFill>
            <a:gsLst>
              <a:gs pos="0">
                <a:srgbClr val="372990"/>
              </a:gs>
              <a:gs pos="49000">
                <a:srgbClr val="183188"/>
              </a:gs>
              <a:gs pos="100000">
                <a:srgbClr val="196069"/>
              </a:gs>
            </a:gsLst>
            <a:lin ang="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99091" y="448219"/>
            <a:ext cx="7966840" cy="2294448"/>
          </a:xfrm>
          <a:noFill/>
        </p:spPr>
        <p:txBody>
          <a:bodyPr>
            <a:normAutofit/>
          </a:bodyPr>
          <a:lstStyle/>
          <a:p>
            <a:r>
              <a:rPr lang="en-US" sz="32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a:cs typeface="Trebuchet MS"/>
              </a:rPr>
              <a:t>W-2s, 1099s and ACA Forms:</a:t>
            </a: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a:cs typeface="Trebuchet MS"/>
              </a:rPr>
              <a:t/>
            </a:r>
            <a:b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a:cs typeface="Trebuchet MS"/>
              </a:rPr>
            </a:b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a:cs typeface="Trebuchet MS"/>
              </a:rPr>
              <a:t>5 Things Every Employer Needs to Know Before Filing</a:t>
            </a:r>
            <a:endParaRPr lang="en-US" sz="4000" dirty="0">
              <a:latin typeface="Trebuchet MS"/>
              <a:cs typeface="Trebuchet MS"/>
            </a:endParaRPr>
          </a:p>
        </p:txBody>
      </p:sp>
      <p:pic>
        <p:nvPicPr>
          <p:cNvPr id="7" name="Picture 6" descr="CmplyRght_Logo_CMYK.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2981" y="6156503"/>
            <a:ext cx="2076450" cy="457200"/>
          </a:xfrm>
          <a:prstGeom prst="rect">
            <a:avLst/>
          </a:prstGeom>
        </p:spPr>
      </p:pic>
      <p:sp>
        <p:nvSpPr>
          <p:cNvPr id="8" name="Subtitle 2"/>
          <p:cNvSpPr txBox="1">
            <a:spLocks/>
          </p:cNvSpPr>
          <p:nvPr/>
        </p:nvSpPr>
        <p:spPr>
          <a:xfrm>
            <a:off x="4675287" y="3685742"/>
            <a:ext cx="3536558" cy="160860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600" dirty="0" smtClean="0">
                <a:latin typeface="Trebuchet MS"/>
                <a:cs typeface="Trebuchet MS"/>
              </a:rPr>
              <a:t>Jaime Lizotte</a:t>
            </a:r>
          </a:p>
          <a:p>
            <a:pPr algn="l"/>
            <a:r>
              <a:rPr lang="en-US" sz="1600" dirty="0" smtClean="0"/>
              <a:t>HR &amp; Compliance Manager</a:t>
            </a:r>
            <a:endParaRPr lang="en-US" sz="1600" dirty="0">
              <a:latin typeface="Trebuchet MS"/>
              <a:cs typeface="Trebuchet MS"/>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8525" y="3638294"/>
            <a:ext cx="1962764" cy="196276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761826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80279" y="2230416"/>
            <a:ext cx="8255348" cy="3749969"/>
          </a:xfrm>
        </p:spPr>
        <p:txBody>
          <a:bodyPr>
            <a:normAutofit fontScale="77500" lnSpcReduction="20000"/>
          </a:bodyPr>
          <a:lstStyle/>
          <a:p>
            <a:pPr marL="457200" indent="-457200" algn="l">
              <a:buClr>
                <a:srgbClr val="372990"/>
              </a:buClr>
              <a:buFont typeface="Wingdings" panose="05000000000000000000" pitchFamily="2" charset="2"/>
              <a:buChar char="§"/>
            </a:pPr>
            <a:r>
              <a:rPr lang="en-US" sz="3400" dirty="0">
                <a:latin typeface="Trebuchet MS" panose="020B0603020202020204" pitchFamily="34" charset="0"/>
              </a:rPr>
              <a:t>Penalties </a:t>
            </a:r>
            <a:r>
              <a:rPr lang="en-US" sz="3400" dirty="0" smtClean="0">
                <a:latin typeface="Trebuchet MS" panose="020B0603020202020204" pitchFamily="34" charset="0"/>
              </a:rPr>
              <a:t>have increased for failure </a:t>
            </a:r>
            <a:r>
              <a:rPr lang="en-US" sz="3400" dirty="0">
                <a:latin typeface="Trebuchet MS" panose="020B0603020202020204" pitchFamily="34" charset="0"/>
              </a:rPr>
              <a:t>to file correct Forms W-2 by due </a:t>
            </a:r>
            <a:r>
              <a:rPr lang="en-US" sz="3400" dirty="0" smtClean="0">
                <a:latin typeface="Trebuchet MS" panose="020B0603020202020204" pitchFamily="34" charset="0"/>
              </a:rPr>
              <a:t>date</a:t>
            </a:r>
          </a:p>
          <a:p>
            <a:pPr marL="457200" indent="-457200" algn="l">
              <a:buClr>
                <a:srgbClr val="372990"/>
              </a:buClr>
              <a:buFont typeface="Wingdings" panose="05000000000000000000" pitchFamily="2" charset="2"/>
              <a:buChar char="§"/>
            </a:pPr>
            <a:r>
              <a:rPr lang="en-US" sz="3400" dirty="0">
                <a:latin typeface="Trebuchet MS" panose="020B0603020202020204" pitchFamily="34" charset="0"/>
              </a:rPr>
              <a:t>Amount of penalty is based on when the correct Form W-2 is </a:t>
            </a:r>
            <a:r>
              <a:rPr lang="en-US" sz="3400" dirty="0" smtClean="0">
                <a:latin typeface="Trebuchet MS" panose="020B0603020202020204" pitchFamily="34" charset="0"/>
              </a:rPr>
              <a:t>filed</a:t>
            </a:r>
            <a:endParaRPr lang="en-US" sz="3400" dirty="0">
              <a:latin typeface="Trebuchet MS" panose="020B0603020202020204" pitchFamily="34" charset="0"/>
            </a:endParaRPr>
          </a:p>
          <a:p>
            <a:pPr marL="914400" lvl="1" indent="-457200" algn="l">
              <a:buClr>
                <a:srgbClr val="372990"/>
              </a:buClr>
              <a:buFont typeface="Wingdings" panose="05000000000000000000" pitchFamily="2" charset="2"/>
              <a:buChar char="§"/>
            </a:pPr>
            <a:r>
              <a:rPr lang="en-US" sz="3000" b="1" dirty="0">
                <a:solidFill>
                  <a:srgbClr val="183188"/>
                </a:solidFill>
                <a:latin typeface="Trebuchet MS" panose="020B0603020202020204" pitchFamily="34" charset="0"/>
              </a:rPr>
              <a:t>$50 per W-2 </a:t>
            </a:r>
            <a:r>
              <a:rPr lang="en-US" sz="3000" dirty="0">
                <a:latin typeface="Trebuchet MS" panose="020B0603020202020204" pitchFamily="34" charset="0"/>
              </a:rPr>
              <a:t>if the forms are correctly filed within 30 days of the due </a:t>
            </a:r>
            <a:r>
              <a:rPr lang="en-US" sz="3000" dirty="0" smtClean="0">
                <a:latin typeface="Trebuchet MS" panose="020B0603020202020204" pitchFamily="34" charset="0"/>
              </a:rPr>
              <a:t>date</a:t>
            </a:r>
            <a:endParaRPr lang="en-US" sz="3000" dirty="0">
              <a:latin typeface="Trebuchet MS" panose="020B0603020202020204" pitchFamily="34" charset="0"/>
            </a:endParaRPr>
          </a:p>
          <a:p>
            <a:pPr marL="914400" lvl="1" indent="-457200" algn="l">
              <a:buClr>
                <a:srgbClr val="372990"/>
              </a:buClr>
              <a:buFont typeface="Wingdings" panose="05000000000000000000" pitchFamily="2" charset="2"/>
              <a:buChar char="§"/>
            </a:pPr>
            <a:r>
              <a:rPr lang="en-US" sz="3000" b="1" dirty="0" smtClean="0">
                <a:solidFill>
                  <a:srgbClr val="372990"/>
                </a:solidFill>
                <a:latin typeface="Trebuchet MS" panose="020B0603020202020204" pitchFamily="34" charset="0"/>
              </a:rPr>
              <a:t>$</a:t>
            </a:r>
            <a:r>
              <a:rPr lang="en-US" sz="3000" b="1" dirty="0">
                <a:solidFill>
                  <a:srgbClr val="372990"/>
                </a:solidFill>
                <a:latin typeface="Trebuchet MS" panose="020B0603020202020204" pitchFamily="34" charset="0"/>
              </a:rPr>
              <a:t>100 per W-2 </a:t>
            </a:r>
            <a:r>
              <a:rPr lang="en-US" sz="3000" dirty="0">
                <a:latin typeface="Trebuchet MS" panose="020B0603020202020204" pitchFamily="34" charset="0"/>
              </a:rPr>
              <a:t>if the forms are correctly filed more than 30 days after the due date but before August </a:t>
            </a:r>
            <a:r>
              <a:rPr lang="en-US" sz="3000" dirty="0" smtClean="0">
                <a:latin typeface="Trebuchet MS" panose="020B0603020202020204" pitchFamily="34" charset="0"/>
              </a:rPr>
              <a:t>1</a:t>
            </a:r>
            <a:endParaRPr lang="en-US" sz="3000" dirty="0">
              <a:latin typeface="Trebuchet MS" panose="020B0603020202020204" pitchFamily="34" charset="0"/>
            </a:endParaRPr>
          </a:p>
          <a:p>
            <a:pPr marL="914400" lvl="1" indent="-457200" algn="l">
              <a:buClr>
                <a:srgbClr val="372990"/>
              </a:buClr>
              <a:buFont typeface="Wingdings" panose="05000000000000000000" pitchFamily="2" charset="2"/>
              <a:buChar char="§"/>
            </a:pPr>
            <a:r>
              <a:rPr lang="en-US" sz="3000" b="1" dirty="0" smtClean="0">
                <a:solidFill>
                  <a:srgbClr val="372990"/>
                </a:solidFill>
                <a:latin typeface="Trebuchet MS" panose="020B0603020202020204" pitchFamily="34" charset="0"/>
              </a:rPr>
              <a:t>$</a:t>
            </a:r>
            <a:r>
              <a:rPr lang="en-US" sz="3000" b="1" dirty="0">
                <a:solidFill>
                  <a:srgbClr val="372990"/>
                </a:solidFill>
                <a:latin typeface="Trebuchet MS" panose="020B0603020202020204" pitchFamily="34" charset="0"/>
              </a:rPr>
              <a:t>260 per W-2 </a:t>
            </a:r>
            <a:r>
              <a:rPr lang="en-US" sz="3000" dirty="0">
                <a:latin typeface="Trebuchet MS" panose="020B0603020202020204" pitchFamily="34" charset="0"/>
              </a:rPr>
              <a:t>if the forms are filed after August 1, corrections are not filed or the W-2 is not filed at </a:t>
            </a:r>
            <a:r>
              <a:rPr lang="en-US" sz="3000" dirty="0" smtClean="0">
                <a:latin typeface="Trebuchet MS" panose="020B0603020202020204" pitchFamily="34" charset="0"/>
              </a:rPr>
              <a:t>all</a:t>
            </a:r>
            <a:endParaRPr lang="en-US" sz="3000" dirty="0">
              <a:latin typeface="Trebuchet MS" panose="020B0603020202020204" pitchFamily="34" charset="0"/>
            </a:endParaRPr>
          </a:p>
          <a:p>
            <a:pPr algn="l"/>
            <a:endParaRPr lang="en-US" sz="2400" dirty="0">
              <a:latin typeface="Trebuchet MS" panose="020B0603020202020204" pitchFamily="34" charset="0"/>
            </a:endParaRPr>
          </a:p>
          <a:p>
            <a:pPr marL="342900" indent="-342900" algn="l">
              <a:buClr>
                <a:srgbClr val="372990"/>
              </a:buClr>
              <a:buFont typeface="Arial" panose="020B0604020202020204" pitchFamily="34" charset="0"/>
              <a:buChar char="•"/>
            </a:pPr>
            <a:endParaRPr lang="en-US" sz="2400" dirty="0" smtClean="0">
              <a:latin typeface="Trebuchet MS"/>
              <a:cs typeface="Trebuchet MS"/>
            </a:endParaRPr>
          </a:p>
          <a:p>
            <a:pPr marL="342900" indent="-342900" algn="l">
              <a:buClr>
                <a:srgbClr val="372990"/>
              </a:buClr>
              <a:buFont typeface="Arial" panose="020B0604020202020204" pitchFamily="34" charset="0"/>
              <a:buChar char="•"/>
            </a:pPr>
            <a:endParaRPr lang="en-US" sz="2000" dirty="0" smtClean="0">
              <a:latin typeface="Trebuchet MS"/>
              <a:cs typeface="Trebuchet MS"/>
            </a:endParaRPr>
          </a:p>
          <a:p>
            <a:pPr marL="342900" indent="-342900" algn="l">
              <a:buClr>
                <a:srgbClr val="372990"/>
              </a:buClr>
              <a:buFont typeface="Arial" panose="020B0604020202020204" pitchFamily="34" charset="0"/>
              <a:buChar char="•"/>
            </a:pPr>
            <a:endParaRPr lang="en-US" sz="2000" dirty="0" smtClean="0">
              <a:latin typeface="Trebuchet MS"/>
              <a:cs typeface="Trebuchet MS"/>
            </a:endParaRPr>
          </a:p>
          <a:p>
            <a:pPr marL="342900" indent="-342900" algn="l">
              <a:buClr>
                <a:srgbClr val="372990"/>
              </a:buClr>
              <a:buFont typeface="Arial" panose="020B0604020202020204" pitchFamily="34" charset="0"/>
              <a:buChar char="•"/>
            </a:pPr>
            <a:endParaRPr lang="en-US" sz="2000" dirty="0">
              <a:latin typeface="Trebuchet MS"/>
              <a:cs typeface="Trebuchet MS"/>
            </a:endParaRPr>
          </a:p>
          <a:p>
            <a:pPr marL="342900" indent="-342900" algn="l">
              <a:buClr>
                <a:srgbClr val="372990"/>
              </a:buClr>
              <a:buFont typeface="Arial" panose="020B0604020202020204" pitchFamily="34" charset="0"/>
              <a:buChar char="•"/>
            </a:pPr>
            <a:endParaRPr lang="en-US" sz="2000" dirty="0" smtClean="0">
              <a:latin typeface="Trebuchet MS"/>
              <a:cs typeface="Trebuchet MS"/>
            </a:endParaRPr>
          </a:p>
          <a:p>
            <a:pPr marL="342900" indent="-342900" algn="l">
              <a:buClr>
                <a:srgbClr val="372990"/>
              </a:buClr>
              <a:buFont typeface="Arial" panose="020B0604020202020204" pitchFamily="34" charset="0"/>
              <a:buChar char="•"/>
            </a:pPr>
            <a:endParaRPr lang="en-US" sz="2000" dirty="0">
              <a:latin typeface="Trebuchet MS"/>
              <a:cs typeface="Trebuchet MS"/>
            </a:endParaRPr>
          </a:p>
          <a:p>
            <a:pPr algn="l">
              <a:buClr>
                <a:srgbClr val="372990"/>
              </a:buClr>
            </a:pPr>
            <a:endParaRPr lang="en-US" sz="2000" dirty="0">
              <a:latin typeface="Trebuchet MS"/>
              <a:cs typeface="Trebuchet MS"/>
            </a:endParaRPr>
          </a:p>
        </p:txBody>
      </p:sp>
      <p:sp>
        <p:nvSpPr>
          <p:cNvPr id="4" name="Rectangle 3"/>
          <p:cNvSpPr/>
          <p:nvPr/>
        </p:nvSpPr>
        <p:spPr>
          <a:xfrm>
            <a:off x="1" y="448218"/>
            <a:ext cx="9144000" cy="1440700"/>
          </a:xfrm>
          <a:prstGeom prst="rect">
            <a:avLst/>
          </a:prstGeom>
          <a:gradFill>
            <a:gsLst>
              <a:gs pos="0">
                <a:srgbClr val="372990"/>
              </a:gs>
              <a:gs pos="49000">
                <a:srgbClr val="183188"/>
              </a:gs>
              <a:gs pos="100000">
                <a:srgbClr val="196069"/>
              </a:gs>
            </a:gsLst>
            <a:lin ang="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448219"/>
            <a:ext cx="7772400" cy="1440699"/>
          </a:xfrm>
          <a:noFill/>
        </p:spPr>
        <p:txBody>
          <a:bodyPr>
            <a:normAutofit/>
          </a:bodyPr>
          <a:lstStyle/>
          <a:p>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a:cs typeface="Trebuchet MS"/>
              </a:rPr>
              <a:t>Form W-2 Penalties Increasing</a:t>
            </a:r>
            <a:endParaRPr lang="en-US" sz="3200" dirty="0">
              <a:latin typeface="Trebuchet MS"/>
              <a:cs typeface="Trebuchet MS"/>
            </a:endParaRPr>
          </a:p>
        </p:txBody>
      </p:sp>
      <p:pic>
        <p:nvPicPr>
          <p:cNvPr id="5" name="Picture 4" descr="CmplyRght_Logo_CMYK.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2981" y="6156503"/>
            <a:ext cx="2076450" cy="457200"/>
          </a:xfrm>
          <a:prstGeom prst="rect">
            <a:avLst/>
          </a:prstGeom>
        </p:spPr>
      </p:pic>
    </p:spTree>
    <p:extLst>
      <p:ext uri="{BB962C8B-B14F-4D97-AF65-F5344CB8AC3E}">
        <p14:creationId xmlns:p14="http://schemas.microsoft.com/office/powerpoint/2010/main" val="3788838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48219"/>
            <a:ext cx="9144000" cy="2294448"/>
          </a:xfrm>
          <a:prstGeom prst="rect">
            <a:avLst/>
          </a:prstGeom>
          <a:gradFill>
            <a:gsLst>
              <a:gs pos="0">
                <a:srgbClr val="372990"/>
              </a:gs>
              <a:gs pos="49000">
                <a:srgbClr val="183188"/>
              </a:gs>
              <a:gs pos="100000">
                <a:srgbClr val="196069"/>
              </a:gs>
            </a:gsLst>
            <a:lin ang="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0" y="448219"/>
            <a:ext cx="9144000" cy="2294448"/>
          </a:xfrm>
          <a:noFill/>
        </p:spPr>
        <p:txBody>
          <a:bodyPr>
            <a:normAutofit/>
          </a:bodyPr>
          <a:lstStyle/>
          <a:p>
            <a:r>
              <a:rPr 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a:cs typeface="Trebuchet MS"/>
              </a:rPr>
              <a:t>#4</a:t>
            </a: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a:cs typeface="Trebuchet MS"/>
              </a:rPr>
              <a:t/>
            </a:r>
            <a:b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a:cs typeface="Trebuchet MS"/>
              </a:rPr>
            </a:b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a:cs typeface="Trebuchet MS"/>
              </a:rPr>
              <a:t>An ACA Extension Is Unlikely</a:t>
            </a:r>
            <a:endParaRPr lang="en-US" sz="3600" dirty="0">
              <a:latin typeface="Trebuchet MS"/>
              <a:cs typeface="Trebuchet MS"/>
            </a:endParaRPr>
          </a:p>
        </p:txBody>
      </p:sp>
      <p:pic>
        <p:nvPicPr>
          <p:cNvPr id="7" name="Picture 6" descr="CmplyRght_Logo_CMYK.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2981" y="6156503"/>
            <a:ext cx="2076450" cy="4572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4300" y="3167199"/>
            <a:ext cx="3835400" cy="2547801"/>
          </a:xfrm>
          <a:prstGeom prst="rect">
            <a:avLst/>
          </a:prstGeom>
          <a:ln>
            <a:noFill/>
          </a:ln>
          <a:effectLst>
            <a:softEdge rad="112500"/>
          </a:effectLst>
        </p:spPr>
      </p:pic>
    </p:spTree>
    <p:extLst>
      <p:ext uri="{BB962C8B-B14F-4D97-AF65-F5344CB8AC3E}">
        <p14:creationId xmlns:p14="http://schemas.microsoft.com/office/powerpoint/2010/main" val="2462944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80279" y="2230417"/>
            <a:ext cx="8255348" cy="3564400"/>
          </a:xfrm>
        </p:spPr>
        <p:txBody>
          <a:bodyPr>
            <a:normAutofit/>
          </a:bodyPr>
          <a:lstStyle/>
          <a:p>
            <a:pPr algn="l">
              <a:buClr>
                <a:srgbClr val="372990"/>
              </a:buClr>
              <a:buFont typeface="Wingdings" panose="05000000000000000000" pitchFamily="2" charset="2"/>
              <a:buChar char="§"/>
            </a:pPr>
            <a:r>
              <a:rPr lang="en-US" sz="2400" dirty="0" smtClean="0">
                <a:latin typeface="Trebuchet MS" panose="020B0603020202020204" pitchFamily="34" charset="0"/>
              </a:rPr>
              <a:t> New </a:t>
            </a:r>
            <a:r>
              <a:rPr lang="en-US" sz="2400" dirty="0">
                <a:latin typeface="Trebuchet MS" panose="020B0603020202020204" pitchFamily="34" charset="0"/>
              </a:rPr>
              <a:t>ACA reporting posed </a:t>
            </a:r>
            <a:r>
              <a:rPr lang="en-US" sz="2400" dirty="0" smtClean="0">
                <a:latin typeface="Trebuchet MS" panose="020B0603020202020204" pitchFamily="34" charset="0"/>
              </a:rPr>
              <a:t>many challenges to affected businesses</a:t>
            </a:r>
            <a:br>
              <a:rPr lang="en-US" sz="2400" dirty="0" smtClean="0">
                <a:latin typeface="Trebuchet MS" panose="020B0603020202020204" pitchFamily="34" charset="0"/>
              </a:rPr>
            </a:br>
            <a:endParaRPr lang="en-US" sz="2400" dirty="0" smtClean="0">
              <a:latin typeface="Trebuchet MS" panose="020B0603020202020204" pitchFamily="34" charset="0"/>
            </a:endParaRPr>
          </a:p>
          <a:p>
            <a:pPr algn="l">
              <a:buClr>
                <a:srgbClr val="372990"/>
              </a:buClr>
              <a:buFont typeface="Wingdings" panose="05000000000000000000" pitchFamily="2" charset="2"/>
              <a:buChar char="§"/>
            </a:pPr>
            <a:r>
              <a:rPr lang="en-US" sz="2400" dirty="0" smtClean="0">
                <a:latin typeface="Trebuchet MS" panose="020B0603020202020204" pitchFamily="34" charset="0"/>
              </a:rPr>
              <a:t> The IRS gave significant filing extensions for 2015 reporting</a:t>
            </a:r>
            <a:br>
              <a:rPr lang="en-US" sz="2400" dirty="0" smtClean="0">
                <a:latin typeface="Trebuchet MS" panose="020B0603020202020204" pitchFamily="34" charset="0"/>
              </a:rPr>
            </a:br>
            <a:endParaRPr lang="en-US" sz="2400" dirty="0">
              <a:latin typeface="Trebuchet MS" panose="020B0603020202020204" pitchFamily="34" charset="0"/>
            </a:endParaRPr>
          </a:p>
          <a:p>
            <a:pPr algn="l">
              <a:buClr>
                <a:srgbClr val="372990"/>
              </a:buClr>
              <a:buFont typeface="Wingdings" panose="05000000000000000000" pitchFamily="2" charset="2"/>
              <a:buChar char="§"/>
            </a:pPr>
            <a:r>
              <a:rPr lang="en-US" sz="2400" dirty="0" smtClean="0">
                <a:latin typeface="Trebuchet MS" panose="020B0603020202020204" pitchFamily="34" charset="0"/>
              </a:rPr>
              <a:t> No </a:t>
            </a:r>
            <a:r>
              <a:rPr lang="en-US" sz="2400" dirty="0">
                <a:latin typeface="Trebuchet MS" panose="020B0603020202020204" pitchFamily="34" charset="0"/>
              </a:rPr>
              <a:t>extensions are expected for the upcoming </a:t>
            </a:r>
            <a:r>
              <a:rPr lang="en-US" sz="2400" dirty="0" smtClean="0">
                <a:latin typeface="Trebuchet MS" panose="020B0603020202020204" pitchFamily="34" charset="0"/>
              </a:rPr>
              <a:t>season </a:t>
            </a:r>
            <a:br>
              <a:rPr lang="en-US" sz="2400" dirty="0" smtClean="0">
                <a:latin typeface="Trebuchet MS" panose="020B0603020202020204" pitchFamily="34" charset="0"/>
              </a:rPr>
            </a:br>
            <a:endParaRPr lang="en-US" sz="2400" dirty="0">
              <a:latin typeface="Trebuchet MS" panose="020B0603020202020204" pitchFamily="34" charset="0"/>
            </a:endParaRPr>
          </a:p>
          <a:p>
            <a:pPr algn="l">
              <a:buClr>
                <a:srgbClr val="372990"/>
              </a:buClr>
            </a:pPr>
            <a:endParaRPr lang="en-US" sz="2400" dirty="0" smtClean="0">
              <a:latin typeface="Trebuchet MS"/>
              <a:cs typeface="Trebuchet MS"/>
            </a:endParaRPr>
          </a:p>
          <a:p>
            <a:pPr marL="342900" indent="-342900" algn="l">
              <a:buClr>
                <a:srgbClr val="372990"/>
              </a:buClr>
              <a:buFont typeface="Arial" panose="020B0604020202020204" pitchFamily="34" charset="0"/>
              <a:buChar char="•"/>
            </a:pPr>
            <a:endParaRPr lang="en-US" sz="2000" dirty="0" smtClean="0">
              <a:latin typeface="Trebuchet MS"/>
              <a:cs typeface="Trebuchet MS"/>
            </a:endParaRPr>
          </a:p>
          <a:p>
            <a:pPr algn="l">
              <a:buClr>
                <a:srgbClr val="372990"/>
              </a:buClr>
            </a:pPr>
            <a:endParaRPr lang="en-US" sz="2000" dirty="0" smtClean="0">
              <a:latin typeface="Trebuchet MS"/>
              <a:cs typeface="Trebuchet MS"/>
            </a:endParaRPr>
          </a:p>
          <a:p>
            <a:pPr marL="342900" indent="-342900" algn="l">
              <a:buClr>
                <a:srgbClr val="372990"/>
              </a:buClr>
              <a:buFont typeface="Arial" panose="020B0604020202020204" pitchFamily="34" charset="0"/>
              <a:buChar char="•"/>
            </a:pPr>
            <a:endParaRPr lang="en-US" sz="2000" dirty="0">
              <a:latin typeface="Trebuchet MS"/>
              <a:cs typeface="Trebuchet MS"/>
            </a:endParaRPr>
          </a:p>
          <a:p>
            <a:pPr marL="342900" indent="-342900" algn="l">
              <a:buClr>
                <a:srgbClr val="372990"/>
              </a:buClr>
              <a:buFont typeface="Arial" panose="020B0604020202020204" pitchFamily="34" charset="0"/>
              <a:buChar char="•"/>
            </a:pPr>
            <a:endParaRPr lang="en-US" sz="2000" dirty="0" smtClean="0">
              <a:latin typeface="Trebuchet MS"/>
              <a:cs typeface="Trebuchet MS"/>
            </a:endParaRPr>
          </a:p>
          <a:p>
            <a:pPr marL="342900" indent="-342900" algn="l">
              <a:buClr>
                <a:srgbClr val="372990"/>
              </a:buClr>
              <a:buFont typeface="Arial" panose="020B0604020202020204" pitchFamily="34" charset="0"/>
              <a:buChar char="•"/>
            </a:pPr>
            <a:endParaRPr lang="en-US" sz="2000" dirty="0">
              <a:latin typeface="Trebuchet MS"/>
              <a:cs typeface="Trebuchet MS"/>
            </a:endParaRPr>
          </a:p>
          <a:p>
            <a:pPr algn="l">
              <a:buClr>
                <a:srgbClr val="372990"/>
              </a:buClr>
            </a:pPr>
            <a:endParaRPr lang="en-US" sz="2000" dirty="0">
              <a:latin typeface="Trebuchet MS"/>
              <a:cs typeface="Trebuchet MS"/>
            </a:endParaRPr>
          </a:p>
        </p:txBody>
      </p:sp>
      <p:sp>
        <p:nvSpPr>
          <p:cNvPr id="4" name="Rectangle 3"/>
          <p:cNvSpPr/>
          <p:nvPr/>
        </p:nvSpPr>
        <p:spPr>
          <a:xfrm>
            <a:off x="1" y="448218"/>
            <a:ext cx="9144000" cy="1440700"/>
          </a:xfrm>
          <a:prstGeom prst="rect">
            <a:avLst/>
          </a:prstGeom>
          <a:gradFill>
            <a:gsLst>
              <a:gs pos="0">
                <a:srgbClr val="372990"/>
              </a:gs>
              <a:gs pos="49000">
                <a:srgbClr val="183188"/>
              </a:gs>
              <a:gs pos="100000">
                <a:srgbClr val="196069"/>
              </a:gs>
            </a:gsLst>
            <a:lin ang="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448219"/>
            <a:ext cx="7772400" cy="1440699"/>
          </a:xfrm>
          <a:noFill/>
        </p:spPr>
        <p:txBody>
          <a:bodyPr>
            <a:normAutofit/>
          </a:bodyPr>
          <a:lstStyle/>
          <a:p>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a:cs typeface="Trebuchet MS"/>
              </a:rPr>
              <a:t>ACA Reporting Challenges</a:t>
            </a:r>
            <a:endParaRPr lang="en-US" sz="3200" dirty="0">
              <a:latin typeface="Trebuchet MS"/>
              <a:cs typeface="Trebuchet MS"/>
            </a:endParaRPr>
          </a:p>
        </p:txBody>
      </p:sp>
      <p:pic>
        <p:nvPicPr>
          <p:cNvPr id="5" name="Picture 4" descr="CmplyRght_Logo_CMYK.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2981" y="6156503"/>
            <a:ext cx="2076450" cy="457200"/>
          </a:xfrm>
          <a:prstGeom prst="rect">
            <a:avLst/>
          </a:prstGeom>
        </p:spPr>
      </p:pic>
    </p:spTree>
    <p:extLst>
      <p:ext uri="{BB962C8B-B14F-4D97-AF65-F5344CB8AC3E}">
        <p14:creationId xmlns:p14="http://schemas.microsoft.com/office/powerpoint/2010/main" val="12928996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80279" y="2230417"/>
            <a:ext cx="8060039" cy="3564400"/>
          </a:xfrm>
        </p:spPr>
        <p:txBody>
          <a:bodyPr>
            <a:normAutofit/>
          </a:bodyPr>
          <a:lstStyle/>
          <a:p>
            <a:pPr algn="l">
              <a:buClr>
                <a:srgbClr val="372990"/>
              </a:buClr>
            </a:pPr>
            <a:r>
              <a:rPr lang="en-US" sz="2800" b="1" dirty="0" smtClean="0">
                <a:solidFill>
                  <a:srgbClr val="372990"/>
                </a:solidFill>
              </a:rPr>
              <a:t>Employers have until:</a:t>
            </a:r>
          </a:p>
          <a:p>
            <a:pPr marL="342900" indent="-342900" algn="l">
              <a:buClr>
                <a:srgbClr val="372990"/>
              </a:buClr>
              <a:buFont typeface="Wingdings" panose="05000000000000000000" pitchFamily="2" charset="2"/>
              <a:buChar char="§"/>
            </a:pPr>
            <a:r>
              <a:rPr lang="en-US" sz="2400" b="1" dirty="0" smtClean="0">
                <a:solidFill>
                  <a:srgbClr val="372990"/>
                </a:solidFill>
              </a:rPr>
              <a:t>January 31 </a:t>
            </a:r>
            <a:r>
              <a:rPr lang="en-US" sz="2400" dirty="0" smtClean="0"/>
              <a:t>to </a:t>
            </a:r>
            <a:r>
              <a:rPr lang="en-US" sz="2400" dirty="0"/>
              <a:t>supply employees with the </a:t>
            </a:r>
            <a:r>
              <a:rPr lang="en-US" sz="2400" dirty="0" smtClean="0"/>
              <a:t>2016 </a:t>
            </a:r>
            <a:r>
              <a:rPr lang="en-US" sz="2400" dirty="0"/>
              <a:t>Form 1095-B and Form </a:t>
            </a:r>
            <a:r>
              <a:rPr lang="en-US" sz="2400" dirty="0" smtClean="0"/>
              <a:t>1095-C</a:t>
            </a:r>
          </a:p>
          <a:p>
            <a:pPr marL="342900" indent="-342900" algn="l">
              <a:buClr>
                <a:srgbClr val="372990"/>
              </a:buClr>
              <a:buFont typeface="Wingdings" panose="05000000000000000000" pitchFamily="2" charset="2"/>
              <a:buChar char="§"/>
            </a:pPr>
            <a:r>
              <a:rPr lang="en-US" sz="2400" b="1" dirty="0" smtClean="0">
                <a:solidFill>
                  <a:srgbClr val="372990"/>
                </a:solidFill>
              </a:rPr>
              <a:t>February 28 </a:t>
            </a:r>
            <a:r>
              <a:rPr lang="en-US" sz="2400" dirty="0" smtClean="0"/>
              <a:t>to </a:t>
            </a:r>
            <a:r>
              <a:rPr lang="en-US" sz="2400" dirty="0"/>
              <a:t>file forms 1095-B and 1095-C with the IRS if submitting paper </a:t>
            </a:r>
            <a:r>
              <a:rPr lang="en-US" sz="2400" dirty="0" smtClean="0"/>
              <a:t>forms</a:t>
            </a:r>
          </a:p>
          <a:p>
            <a:pPr marL="342900" indent="-342900" algn="l">
              <a:buClr>
                <a:srgbClr val="372990"/>
              </a:buClr>
              <a:buFont typeface="Wingdings" panose="05000000000000000000" pitchFamily="2" charset="2"/>
              <a:buChar char="§"/>
            </a:pPr>
            <a:r>
              <a:rPr lang="en-US" sz="2400" b="1" dirty="0" smtClean="0">
                <a:solidFill>
                  <a:srgbClr val="372990"/>
                </a:solidFill>
              </a:rPr>
              <a:t>March 31 </a:t>
            </a:r>
            <a:r>
              <a:rPr lang="en-US" sz="2400" dirty="0" smtClean="0"/>
              <a:t>to submit forms  1095-B </a:t>
            </a:r>
            <a:r>
              <a:rPr lang="en-US" sz="2400" dirty="0"/>
              <a:t>and 1095-C to the IRS if filing </a:t>
            </a:r>
            <a:r>
              <a:rPr lang="en-US" sz="2400" dirty="0" smtClean="0"/>
              <a:t>electronically</a:t>
            </a:r>
            <a:endParaRPr lang="en-US" sz="2000" dirty="0">
              <a:latin typeface="Trebuchet MS"/>
              <a:cs typeface="Trebuchet MS"/>
            </a:endParaRPr>
          </a:p>
          <a:p>
            <a:pPr marL="342900" indent="-342900" algn="l">
              <a:buClr>
                <a:srgbClr val="372990"/>
              </a:buClr>
              <a:buFont typeface="Arial" panose="020B0604020202020204" pitchFamily="34" charset="0"/>
              <a:buChar char="•"/>
            </a:pPr>
            <a:endParaRPr lang="en-US" sz="2000" dirty="0" smtClean="0">
              <a:latin typeface="Trebuchet MS"/>
              <a:cs typeface="Trebuchet MS"/>
            </a:endParaRPr>
          </a:p>
          <a:p>
            <a:pPr marL="342900" indent="-342900" algn="l">
              <a:buClr>
                <a:srgbClr val="372990"/>
              </a:buClr>
              <a:buFont typeface="Arial" panose="020B0604020202020204" pitchFamily="34" charset="0"/>
              <a:buChar char="•"/>
            </a:pPr>
            <a:endParaRPr lang="en-US" sz="2000" dirty="0">
              <a:latin typeface="Trebuchet MS"/>
              <a:cs typeface="Trebuchet MS"/>
            </a:endParaRPr>
          </a:p>
          <a:p>
            <a:pPr algn="l">
              <a:buClr>
                <a:srgbClr val="372990"/>
              </a:buClr>
            </a:pPr>
            <a:endParaRPr lang="en-US" sz="2000" dirty="0">
              <a:latin typeface="Trebuchet MS"/>
              <a:cs typeface="Trebuchet MS"/>
            </a:endParaRPr>
          </a:p>
        </p:txBody>
      </p:sp>
      <p:sp>
        <p:nvSpPr>
          <p:cNvPr id="4" name="Rectangle 3"/>
          <p:cNvSpPr/>
          <p:nvPr/>
        </p:nvSpPr>
        <p:spPr>
          <a:xfrm>
            <a:off x="0" y="448218"/>
            <a:ext cx="9144000" cy="1440700"/>
          </a:xfrm>
          <a:prstGeom prst="rect">
            <a:avLst/>
          </a:prstGeom>
          <a:gradFill>
            <a:gsLst>
              <a:gs pos="0">
                <a:srgbClr val="372990"/>
              </a:gs>
              <a:gs pos="49000">
                <a:srgbClr val="183188"/>
              </a:gs>
              <a:gs pos="100000">
                <a:srgbClr val="196069"/>
              </a:gs>
            </a:gsLst>
            <a:lin ang="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448219"/>
            <a:ext cx="7772400" cy="1440699"/>
          </a:xfrm>
          <a:noFill/>
        </p:spPr>
        <p:txBody>
          <a:bodyPr>
            <a:normAutofit/>
          </a:bodyPr>
          <a:lstStyle/>
          <a:p>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a:cs typeface="Trebuchet MS"/>
              </a:rPr>
              <a:t>2017 ACA Reporting Dates</a:t>
            </a:r>
            <a:endParaRPr lang="en-US" sz="3200" dirty="0">
              <a:latin typeface="Trebuchet MS"/>
              <a:cs typeface="Trebuchet MS"/>
            </a:endParaRPr>
          </a:p>
        </p:txBody>
      </p:sp>
      <p:pic>
        <p:nvPicPr>
          <p:cNvPr id="5" name="Picture 4" descr="CmplyRght_Logo_CMYK.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2981" y="6156503"/>
            <a:ext cx="2076450" cy="457200"/>
          </a:xfrm>
          <a:prstGeom prst="rect">
            <a:avLst/>
          </a:prstGeom>
        </p:spPr>
      </p:pic>
    </p:spTree>
    <p:extLst>
      <p:ext uri="{BB962C8B-B14F-4D97-AF65-F5344CB8AC3E}">
        <p14:creationId xmlns:p14="http://schemas.microsoft.com/office/powerpoint/2010/main" val="16427007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48219"/>
            <a:ext cx="9144000" cy="2294448"/>
          </a:xfrm>
          <a:prstGeom prst="rect">
            <a:avLst/>
          </a:prstGeom>
          <a:gradFill>
            <a:gsLst>
              <a:gs pos="0">
                <a:srgbClr val="372990"/>
              </a:gs>
              <a:gs pos="49000">
                <a:srgbClr val="183188"/>
              </a:gs>
              <a:gs pos="100000">
                <a:srgbClr val="196069"/>
              </a:gs>
            </a:gsLst>
            <a:lin ang="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0" y="448219"/>
            <a:ext cx="9144000" cy="2294448"/>
          </a:xfrm>
          <a:noFill/>
        </p:spPr>
        <p:txBody>
          <a:bodyPr>
            <a:normAutofit/>
          </a:bodyPr>
          <a:lstStyle/>
          <a:p>
            <a:r>
              <a:rPr 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a:cs typeface="Trebuchet MS"/>
              </a:rPr>
              <a:t>#5</a:t>
            </a: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a:cs typeface="Trebuchet MS"/>
              </a:rPr>
              <a:t/>
            </a:r>
            <a:b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a:cs typeface="Trebuchet MS"/>
              </a:rPr>
            </a:b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a:cs typeface="Trebuchet MS"/>
              </a:rPr>
              <a:t>E-filing Offers Many Advantages</a:t>
            </a:r>
            <a:endParaRPr lang="en-US" sz="3600" dirty="0">
              <a:latin typeface="Trebuchet MS"/>
              <a:cs typeface="Trebuchet MS"/>
            </a:endParaRPr>
          </a:p>
        </p:txBody>
      </p:sp>
      <p:pic>
        <p:nvPicPr>
          <p:cNvPr id="7" name="Picture 6" descr="CmplyRght_Logo_CMYK.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2981" y="6156503"/>
            <a:ext cx="2076450" cy="4572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7536" y="3047123"/>
            <a:ext cx="4415660" cy="2943773"/>
          </a:xfrm>
          <a:prstGeom prst="rect">
            <a:avLst/>
          </a:prstGeom>
          <a:effectLst>
            <a:softEdge rad="63500"/>
          </a:effectLst>
        </p:spPr>
      </p:pic>
    </p:spTree>
    <p:extLst>
      <p:ext uri="{BB962C8B-B14F-4D97-AF65-F5344CB8AC3E}">
        <p14:creationId xmlns:p14="http://schemas.microsoft.com/office/powerpoint/2010/main" val="30087188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80279" y="2230417"/>
            <a:ext cx="8358921" cy="3564400"/>
          </a:xfrm>
        </p:spPr>
        <p:txBody>
          <a:bodyPr>
            <a:normAutofit lnSpcReduction="10000"/>
          </a:bodyPr>
          <a:lstStyle/>
          <a:p>
            <a:pPr marL="231775" indent="-231775" algn="l">
              <a:buClr>
                <a:srgbClr val="372990"/>
              </a:buClr>
              <a:buFont typeface="Wingdings" pitchFamily="2" charset="2"/>
              <a:buChar char="§"/>
            </a:pPr>
            <a:r>
              <a:rPr lang="en-US" sz="2400" dirty="0" smtClean="0">
                <a:latin typeface="Trebuchet MS" panose="020B0603020202020204" pitchFamily="34" charset="0"/>
                <a:ea typeface="Tahoma" pitchFamily="34" charset="0"/>
                <a:cs typeface="Tahoma" pitchFamily="34" charset="0"/>
              </a:rPr>
              <a:t>Helps </a:t>
            </a:r>
            <a:r>
              <a:rPr lang="en-US" sz="2400" dirty="0">
                <a:latin typeface="Trebuchet MS" panose="020B0603020202020204" pitchFamily="34" charset="0"/>
                <a:ea typeface="Tahoma" pitchFamily="34" charset="0"/>
                <a:cs typeface="Tahoma" pitchFamily="34" charset="0"/>
              </a:rPr>
              <a:t>ensure </a:t>
            </a:r>
            <a:r>
              <a:rPr lang="en-US" sz="2400" dirty="0" smtClean="0">
                <a:latin typeface="Trebuchet MS" panose="020B0603020202020204" pitchFamily="34" charset="0"/>
                <a:ea typeface="Tahoma" pitchFamily="34" charset="0"/>
                <a:cs typeface="Tahoma" pitchFamily="34" charset="0"/>
              </a:rPr>
              <a:t>accuracy</a:t>
            </a:r>
            <a:endParaRPr lang="en-US" sz="2400" dirty="0">
              <a:latin typeface="Trebuchet MS" panose="020B0603020202020204" pitchFamily="34" charset="0"/>
              <a:ea typeface="Tahoma" pitchFamily="34" charset="0"/>
              <a:cs typeface="Tahoma" pitchFamily="34" charset="0"/>
            </a:endParaRPr>
          </a:p>
          <a:p>
            <a:pPr marL="231775" indent="-231775" algn="l">
              <a:buClr>
                <a:srgbClr val="372990"/>
              </a:buClr>
              <a:buFont typeface="Wingdings" pitchFamily="2" charset="2"/>
              <a:buChar char="§"/>
            </a:pPr>
            <a:r>
              <a:rPr lang="en-US" sz="2400" dirty="0" smtClean="0">
                <a:latin typeface="Trebuchet MS" panose="020B0603020202020204" pitchFamily="34" charset="0"/>
                <a:ea typeface="Tahoma" pitchFamily="34" charset="0"/>
                <a:cs typeface="Tahoma" pitchFamily="34" charset="0"/>
              </a:rPr>
              <a:t>Gives </a:t>
            </a:r>
            <a:r>
              <a:rPr lang="en-US" sz="2400" dirty="0">
                <a:latin typeface="Trebuchet MS" panose="020B0603020202020204" pitchFamily="34" charset="0"/>
                <a:ea typeface="Tahoma" pitchFamily="34" charset="0"/>
                <a:cs typeface="Tahoma" pitchFamily="34" charset="0"/>
              </a:rPr>
              <a:t>you instant </a:t>
            </a:r>
            <a:r>
              <a:rPr lang="en-US" sz="2400" dirty="0" smtClean="0">
                <a:latin typeface="Trebuchet MS" panose="020B0603020202020204" pitchFamily="34" charset="0"/>
                <a:ea typeface="Tahoma" pitchFamily="34" charset="0"/>
                <a:cs typeface="Tahoma" pitchFamily="34" charset="0"/>
              </a:rPr>
              <a:t>notification </a:t>
            </a:r>
            <a:r>
              <a:rPr lang="en-US" sz="2400" dirty="0">
                <a:latin typeface="Trebuchet MS" panose="020B0603020202020204" pitchFamily="34" charset="0"/>
                <a:ea typeface="Tahoma" pitchFamily="34" charset="0"/>
                <a:cs typeface="Tahoma" pitchFamily="34" charset="0"/>
              </a:rPr>
              <a:t>of </a:t>
            </a:r>
            <a:r>
              <a:rPr lang="en-US" sz="2400" dirty="0" smtClean="0">
                <a:latin typeface="Trebuchet MS" panose="020B0603020202020204" pitchFamily="34" charset="0"/>
                <a:ea typeface="Tahoma" pitchFamily="34" charset="0"/>
                <a:cs typeface="Tahoma" pitchFamily="34" charset="0"/>
              </a:rPr>
              <a:t>government receipt</a:t>
            </a:r>
          </a:p>
          <a:p>
            <a:pPr marL="231775" indent="-231775" algn="l">
              <a:buClr>
                <a:srgbClr val="372990"/>
              </a:buClr>
              <a:buFont typeface="Wingdings" pitchFamily="2" charset="2"/>
              <a:buChar char="§"/>
            </a:pPr>
            <a:r>
              <a:rPr lang="en-US" sz="2400" dirty="0" smtClean="0">
                <a:latin typeface="Trebuchet MS" panose="020B0603020202020204" pitchFamily="34" charset="0"/>
                <a:ea typeface="Tahoma" pitchFamily="34" charset="0"/>
                <a:cs typeface="Tahoma" pitchFamily="34" charset="0"/>
              </a:rPr>
              <a:t>Eliminates the need to buy paper forms, software</a:t>
            </a:r>
            <a:endParaRPr lang="en-US" sz="2400" dirty="0">
              <a:latin typeface="Trebuchet MS" panose="020B0603020202020204" pitchFamily="34" charset="0"/>
              <a:ea typeface="Tahoma" pitchFamily="34" charset="0"/>
              <a:cs typeface="Tahoma" pitchFamily="34" charset="0"/>
            </a:endParaRPr>
          </a:p>
          <a:p>
            <a:pPr marL="231775" indent="-231775" algn="l">
              <a:buClr>
                <a:srgbClr val="372990"/>
              </a:buClr>
              <a:buFont typeface="Wingdings" pitchFamily="2" charset="2"/>
              <a:buChar char="§"/>
            </a:pPr>
            <a:r>
              <a:rPr lang="en-US" sz="2400" dirty="0" smtClean="0">
                <a:latin typeface="Trebuchet MS" panose="020B0603020202020204" pitchFamily="34" charset="0"/>
                <a:ea typeface="Tahoma" pitchFamily="34" charset="0"/>
                <a:cs typeface="Tahoma" pitchFamily="34" charset="0"/>
              </a:rPr>
              <a:t>Reduces trips to the office supply store </a:t>
            </a:r>
          </a:p>
          <a:p>
            <a:pPr marL="231775" indent="-231775" algn="l">
              <a:buClr>
                <a:srgbClr val="372990"/>
              </a:buClr>
              <a:buFont typeface="Wingdings" pitchFamily="2" charset="2"/>
              <a:buChar char="§"/>
            </a:pPr>
            <a:r>
              <a:rPr lang="en-US" sz="2400" dirty="0" smtClean="0">
                <a:latin typeface="Trebuchet MS" panose="020B0603020202020204" pitchFamily="34" charset="0"/>
                <a:ea typeface="Tahoma" pitchFamily="34" charset="0"/>
                <a:cs typeface="Tahoma" pitchFamily="34" charset="0"/>
              </a:rPr>
              <a:t>Eliminates paper jams or misaligned forms in printers</a:t>
            </a:r>
          </a:p>
          <a:p>
            <a:pPr marL="231775" indent="-231775" algn="l">
              <a:buClr>
                <a:srgbClr val="372990"/>
              </a:buClr>
              <a:buFont typeface="Wingdings" pitchFamily="2" charset="2"/>
              <a:buChar char="§"/>
            </a:pPr>
            <a:r>
              <a:rPr lang="en-US" sz="2400" dirty="0" smtClean="0">
                <a:latin typeface="Trebuchet MS" panose="020B0603020202020204" pitchFamily="34" charset="0"/>
              </a:rPr>
              <a:t>Provides last-minute option </a:t>
            </a:r>
            <a:r>
              <a:rPr lang="en-US" sz="2400" dirty="0">
                <a:latin typeface="Trebuchet MS" panose="020B0603020202020204" pitchFamily="34" charset="0"/>
              </a:rPr>
              <a:t>to meet </a:t>
            </a:r>
            <a:r>
              <a:rPr lang="en-US" sz="2400" dirty="0" smtClean="0">
                <a:latin typeface="Trebuchet MS" panose="020B0603020202020204" pitchFamily="34" charset="0"/>
              </a:rPr>
              <a:t>accelerated deadlines</a:t>
            </a:r>
            <a:endParaRPr lang="en-US" sz="2400" dirty="0">
              <a:latin typeface="Trebuchet MS" panose="020B0603020202020204" pitchFamily="34" charset="0"/>
            </a:endParaRPr>
          </a:p>
          <a:p>
            <a:pPr marL="231775" indent="-231775" algn="l">
              <a:buClr>
                <a:srgbClr val="372990"/>
              </a:buClr>
              <a:buFont typeface="Wingdings" pitchFamily="2" charset="2"/>
              <a:buChar char="§"/>
            </a:pPr>
            <a:r>
              <a:rPr lang="en-US" sz="2400" dirty="0" smtClean="0">
                <a:latin typeface="Trebuchet MS" panose="020B0603020202020204" pitchFamily="34" charset="0"/>
              </a:rPr>
              <a:t>Gives you a one-stop shop for e-filing, printing and mailing</a:t>
            </a:r>
            <a:endParaRPr lang="en-US" sz="2400" dirty="0">
              <a:latin typeface="Trebuchet MS" panose="020B0603020202020204" pitchFamily="34" charset="0"/>
            </a:endParaRPr>
          </a:p>
          <a:p>
            <a:pPr marL="231775" indent="-231775" algn="l">
              <a:buClr>
                <a:srgbClr val="372990"/>
              </a:buClr>
              <a:buFont typeface="Arial" panose="020B0604020202020204" pitchFamily="34" charset="0"/>
              <a:buChar char="•"/>
            </a:pPr>
            <a:endParaRPr lang="en-US" sz="2400" dirty="0">
              <a:latin typeface="Trebuchet MS"/>
              <a:cs typeface="Trebuchet MS"/>
            </a:endParaRPr>
          </a:p>
          <a:p>
            <a:pPr marL="342900" indent="-342900" algn="l">
              <a:buClr>
                <a:srgbClr val="372990"/>
              </a:buClr>
              <a:buFont typeface="Arial" panose="020B0604020202020204" pitchFamily="34" charset="0"/>
              <a:buChar char="•"/>
            </a:pPr>
            <a:endParaRPr lang="en-US" sz="2400" dirty="0" smtClean="0">
              <a:latin typeface="Trebuchet MS"/>
              <a:cs typeface="Trebuchet MS"/>
            </a:endParaRPr>
          </a:p>
          <a:p>
            <a:pPr algn="l">
              <a:buClr>
                <a:srgbClr val="372990"/>
              </a:buClr>
            </a:pPr>
            <a:endParaRPr lang="en-US" sz="2400" dirty="0" smtClean="0">
              <a:latin typeface="Trebuchet MS"/>
              <a:cs typeface="Trebuchet MS"/>
            </a:endParaRPr>
          </a:p>
          <a:p>
            <a:pPr marL="342900" indent="-342900" algn="l">
              <a:buClr>
                <a:srgbClr val="372990"/>
              </a:buClr>
              <a:buFont typeface="Arial" panose="020B0604020202020204" pitchFamily="34" charset="0"/>
              <a:buChar char="•"/>
            </a:pPr>
            <a:endParaRPr lang="en-US" sz="2000" dirty="0">
              <a:latin typeface="Trebuchet MS"/>
              <a:cs typeface="Trebuchet MS"/>
            </a:endParaRPr>
          </a:p>
          <a:p>
            <a:pPr marL="342900" indent="-342900" algn="l">
              <a:buClr>
                <a:srgbClr val="372990"/>
              </a:buClr>
              <a:buFont typeface="Arial" panose="020B0604020202020204" pitchFamily="34" charset="0"/>
              <a:buChar char="•"/>
            </a:pPr>
            <a:endParaRPr lang="en-US" sz="2000" dirty="0" smtClean="0">
              <a:latin typeface="Trebuchet MS"/>
              <a:cs typeface="Trebuchet MS"/>
            </a:endParaRPr>
          </a:p>
          <a:p>
            <a:pPr marL="342900" indent="-342900" algn="l">
              <a:buClr>
                <a:srgbClr val="372990"/>
              </a:buClr>
              <a:buFont typeface="Arial" panose="020B0604020202020204" pitchFamily="34" charset="0"/>
              <a:buChar char="•"/>
            </a:pPr>
            <a:endParaRPr lang="en-US" sz="2000" dirty="0">
              <a:latin typeface="Trebuchet MS"/>
              <a:cs typeface="Trebuchet MS"/>
            </a:endParaRPr>
          </a:p>
          <a:p>
            <a:pPr algn="l">
              <a:buClr>
                <a:srgbClr val="372990"/>
              </a:buClr>
            </a:pPr>
            <a:endParaRPr lang="en-US" sz="2000" dirty="0">
              <a:latin typeface="Trebuchet MS"/>
              <a:cs typeface="Trebuchet MS"/>
            </a:endParaRPr>
          </a:p>
        </p:txBody>
      </p:sp>
      <p:sp>
        <p:nvSpPr>
          <p:cNvPr id="4" name="Rectangle 3"/>
          <p:cNvSpPr/>
          <p:nvPr/>
        </p:nvSpPr>
        <p:spPr>
          <a:xfrm>
            <a:off x="1" y="448218"/>
            <a:ext cx="9144000" cy="1440700"/>
          </a:xfrm>
          <a:prstGeom prst="rect">
            <a:avLst/>
          </a:prstGeom>
          <a:gradFill>
            <a:gsLst>
              <a:gs pos="0">
                <a:srgbClr val="372990"/>
              </a:gs>
              <a:gs pos="49000">
                <a:srgbClr val="183188"/>
              </a:gs>
              <a:gs pos="100000">
                <a:srgbClr val="196069"/>
              </a:gs>
            </a:gsLst>
            <a:lin ang="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448219"/>
            <a:ext cx="7772400" cy="1440699"/>
          </a:xfrm>
          <a:noFill/>
        </p:spPr>
        <p:txBody>
          <a:bodyPr>
            <a:normAutofit/>
          </a:bodyPr>
          <a:lstStyle/>
          <a:p>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a:cs typeface="Trebuchet MS"/>
              </a:rPr>
              <a:t>Benefits of Electronic Tax Reporting</a:t>
            </a:r>
            <a:endParaRPr lang="en-US" sz="3200" dirty="0">
              <a:latin typeface="Trebuchet MS"/>
              <a:cs typeface="Trebuchet MS"/>
            </a:endParaRPr>
          </a:p>
        </p:txBody>
      </p:sp>
      <p:pic>
        <p:nvPicPr>
          <p:cNvPr id="5" name="Picture 4" descr="CmplyRght_Logo_CMYK.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2981" y="6156503"/>
            <a:ext cx="2076450" cy="457200"/>
          </a:xfrm>
          <a:prstGeom prst="rect">
            <a:avLst/>
          </a:prstGeom>
        </p:spPr>
      </p:pic>
    </p:spTree>
    <p:extLst>
      <p:ext uri="{BB962C8B-B14F-4D97-AF65-F5344CB8AC3E}">
        <p14:creationId xmlns:p14="http://schemas.microsoft.com/office/powerpoint/2010/main" val="2489979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80279" y="2230417"/>
            <a:ext cx="8348411" cy="3564400"/>
          </a:xfrm>
        </p:spPr>
        <p:txBody>
          <a:bodyPr>
            <a:normAutofit fontScale="92500" lnSpcReduction="10000"/>
          </a:bodyPr>
          <a:lstStyle/>
          <a:p>
            <a:pPr algn="l"/>
            <a:r>
              <a:rPr lang="en-US" sz="2600" b="1" dirty="0">
                <a:solidFill>
                  <a:srgbClr val="372990"/>
                </a:solidFill>
                <a:latin typeface="Trebuchet MS" panose="020B0603020202020204" pitchFamily="34" charset="0"/>
              </a:rPr>
              <a:t>Not all providers are created </a:t>
            </a:r>
            <a:r>
              <a:rPr lang="en-US" sz="2600" b="1" dirty="0" smtClean="0">
                <a:solidFill>
                  <a:srgbClr val="372990"/>
                </a:solidFill>
                <a:latin typeface="Trebuchet MS" panose="020B0603020202020204" pitchFamily="34" charset="0"/>
              </a:rPr>
              <a:t>equal:</a:t>
            </a:r>
            <a:endParaRPr lang="en-US" sz="2600" b="1" dirty="0">
              <a:solidFill>
                <a:srgbClr val="372990"/>
              </a:solidFill>
              <a:latin typeface="Trebuchet MS" panose="020B0603020202020204" pitchFamily="34" charset="0"/>
            </a:endParaRPr>
          </a:p>
          <a:p>
            <a:pPr marL="231775" indent="-231775" algn="l">
              <a:buClr>
                <a:srgbClr val="372990"/>
              </a:buClr>
              <a:buFont typeface="Wingdings" panose="05000000000000000000" pitchFamily="2" charset="2"/>
              <a:buChar char="§"/>
            </a:pPr>
            <a:r>
              <a:rPr lang="en-US" sz="2400" dirty="0" smtClean="0">
                <a:latin typeface="Trebuchet MS" panose="020B0603020202020204" pitchFamily="34" charset="0"/>
              </a:rPr>
              <a:t>Does </a:t>
            </a:r>
            <a:r>
              <a:rPr lang="en-US" sz="2400" dirty="0">
                <a:latin typeface="Trebuchet MS" panose="020B0603020202020204" pitchFamily="34" charset="0"/>
              </a:rPr>
              <a:t>the e-file provider have considerable tax form experience?</a:t>
            </a:r>
          </a:p>
          <a:p>
            <a:pPr marL="231775" indent="-231775" algn="l">
              <a:buClr>
                <a:srgbClr val="372990"/>
              </a:buClr>
              <a:buFont typeface="Wingdings" panose="05000000000000000000" pitchFamily="2" charset="2"/>
              <a:buChar char="§"/>
            </a:pPr>
            <a:r>
              <a:rPr lang="en-US" sz="2400" dirty="0" smtClean="0">
                <a:latin typeface="Trebuchet MS" panose="020B0603020202020204" pitchFamily="34" charset="0"/>
              </a:rPr>
              <a:t>Is </a:t>
            </a:r>
            <a:r>
              <a:rPr lang="en-US" sz="2400" dirty="0">
                <a:latin typeface="Trebuchet MS" panose="020B0603020202020204" pitchFamily="34" charset="0"/>
              </a:rPr>
              <a:t>the provider an IRS authorized e-filer?</a:t>
            </a:r>
          </a:p>
          <a:p>
            <a:pPr marL="231775" indent="-231775" algn="l">
              <a:buClr>
                <a:srgbClr val="372990"/>
              </a:buClr>
              <a:buFont typeface="Wingdings" panose="05000000000000000000" pitchFamily="2" charset="2"/>
              <a:buChar char="§"/>
            </a:pPr>
            <a:r>
              <a:rPr lang="en-US" sz="2400" dirty="0" smtClean="0">
                <a:latin typeface="Trebuchet MS" panose="020B0603020202020204" pitchFamily="34" charset="0"/>
              </a:rPr>
              <a:t>Has </a:t>
            </a:r>
            <a:r>
              <a:rPr lang="en-US" sz="2400" dirty="0">
                <a:latin typeface="Trebuchet MS" panose="020B0603020202020204" pitchFamily="34" charset="0"/>
              </a:rPr>
              <a:t>the e-filing, print and mail process achieved SOC certification from the American Institute of CPAs? </a:t>
            </a:r>
          </a:p>
          <a:p>
            <a:pPr marL="231775" indent="-231775" algn="l">
              <a:buClr>
                <a:srgbClr val="372990"/>
              </a:buClr>
              <a:buFont typeface="Wingdings" panose="05000000000000000000" pitchFamily="2" charset="2"/>
              <a:buChar char="§"/>
            </a:pPr>
            <a:r>
              <a:rPr lang="en-US" sz="2400" dirty="0" smtClean="0">
                <a:latin typeface="Trebuchet MS" panose="020B0603020202020204" pitchFamily="34" charset="0"/>
              </a:rPr>
              <a:t>Is </a:t>
            </a:r>
            <a:r>
              <a:rPr lang="en-US" sz="2400" dirty="0">
                <a:latin typeface="Trebuchet MS" panose="020B0603020202020204" pitchFamily="34" charset="0"/>
              </a:rPr>
              <a:t>the facility HIPAA compliant?</a:t>
            </a:r>
          </a:p>
          <a:p>
            <a:pPr marL="231775" indent="-231775" algn="l">
              <a:buClr>
                <a:srgbClr val="372990"/>
              </a:buClr>
              <a:buFont typeface="Wingdings" panose="05000000000000000000" pitchFamily="2" charset="2"/>
              <a:buChar char="§"/>
            </a:pPr>
            <a:r>
              <a:rPr lang="en-US" sz="2400" dirty="0" smtClean="0">
                <a:latin typeface="Trebuchet MS" panose="020B0603020202020204" pitchFamily="34" charset="0"/>
              </a:rPr>
              <a:t>Does </a:t>
            </a:r>
            <a:r>
              <a:rPr lang="en-US" sz="2400" dirty="0">
                <a:latin typeface="Trebuchet MS" panose="020B0603020202020204" pitchFamily="34" charset="0"/>
              </a:rPr>
              <a:t>the e-file site give you the ability to make online corrections?</a:t>
            </a:r>
          </a:p>
          <a:p>
            <a:pPr marL="231775" indent="-231775" algn="l">
              <a:buClr>
                <a:srgbClr val="372990"/>
              </a:buClr>
              <a:buFont typeface="Wingdings" panose="05000000000000000000" pitchFamily="2" charset="2"/>
              <a:buChar char="§"/>
            </a:pPr>
            <a:r>
              <a:rPr lang="en-US" sz="2400" dirty="0" smtClean="0">
                <a:latin typeface="Trebuchet MS" panose="020B0603020202020204" pitchFamily="34" charset="0"/>
              </a:rPr>
              <a:t>Do they store your information year after year?</a:t>
            </a:r>
            <a:endParaRPr lang="en-US" sz="2400" dirty="0"/>
          </a:p>
          <a:p>
            <a:pPr marL="342900" indent="-342900" algn="l">
              <a:buClr>
                <a:srgbClr val="372990"/>
              </a:buClr>
              <a:buFont typeface="Arial" panose="020B0604020202020204" pitchFamily="34" charset="0"/>
              <a:buChar char="•"/>
            </a:pPr>
            <a:endParaRPr lang="en-US" sz="2400" dirty="0">
              <a:latin typeface="Trebuchet MS"/>
              <a:cs typeface="Trebuchet MS"/>
            </a:endParaRPr>
          </a:p>
          <a:p>
            <a:pPr algn="l">
              <a:buClr>
                <a:srgbClr val="372990"/>
              </a:buClr>
            </a:pPr>
            <a:endParaRPr lang="en-US" sz="2400" dirty="0" smtClean="0">
              <a:latin typeface="Trebuchet MS"/>
              <a:cs typeface="Trebuchet MS"/>
            </a:endParaRPr>
          </a:p>
          <a:p>
            <a:pPr marL="342900" indent="-342900" algn="l">
              <a:buClr>
                <a:srgbClr val="372990"/>
              </a:buClr>
              <a:buFont typeface="Arial" panose="020B0604020202020204" pitchFamily="34" charset="0"/>
              <a:buChar char="•"/>
            </a:pPr>
            <a:endParaRPr lang="en-US" sz="2000" dirty="0">
              <a:latin typeface="Trebuchet MS"/>
              <a:cs typeface="Trebuchet MS"/>
            </a:endParaRPr>
          </a:p>
          <a:p>
            <a:pPr marL="342900" indent="-342900" algn="l">
              <a:buClr>
                <a:srgbClr val="372990"/>
              </a:buClr>
              <a:buFont typeface="Arial" panose="020B0604020202020204" pitchFamily="34" charset="0"/>
              <a:buChar char="•"/>
            </a:pPr>
            <a:endParaRPr lang="en-US" sz="2000" dirty="0" smtClean="0">
              <a:latin typeface="Trebuchet MS"/>
              <a:cs typeface="Trebuchet MS"/>
            </a:endParaRPr>
          </a:p>
          <a:p>
            <a:pPr marL="342900" indent="-342900" algn="l">
              <a:buClr>
                <a:srgbClr val="372990"/>
              </a:buClr>
              <a:buFont typeface="Arial" panose="020B0604020202020204" pitchFamily="34" charset="0"/>
              <a:buChar char="•"/>
            </a:pPr>
            <a:endParaRPr lang="en-US" sz="2000" dirty="0">
              <a:latin typeface="Trebuchet MS"/>
              <a:cs typeface="Trebuchet MS"/>
            </a:endParaRPr>
          </a:p>
          <a:p>
            <a:pPr algn="l">
              <a:buClr>
                <a:srgbClr val="372990"/>
              </a:buClr>
            </a:pPr>
            <a:endParaRPr lang="en-US" sz="2000" dirty="0">
              <a:latin typeface="Trebuchet MS"/>
              <a:cs typeface="Trebuchet MS"/>
            </a:endParaRPr>
          </a:p>
        </p:txBody>
      </p:sp>
      <p:sp>
        <p:nvSpPr>
          <p:cNvPr id="4" name="Rectangle 3"/>
          <p:cNvSpPr/>
          <p:nvPr/>
        </p:nvSpPr>
        <p:spPr>
          <a:xfrm>
            <a:off x="1" y="448218"/>
            <a:ext cx="9144000" cy="1440700"/>
          </a:xfrm>
          <a:prstGeom prst="rect">
            <a:avLst/>
          </a:prstGeom>
          <a:gradFill>
            <a:gsLst>
              <a:gs pos="0">
                <a:srgbClr val="372990"/>
              </a:gs>
              <a:gs pos="49000">
                <a:srgbClr val="183188"/>
              </a:gs>
              <a:gs pos="100000">
                <a:srgbClr val="196069"/>
              </a:gs>
            </a:gsLst>
            <a:lin ang="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448219"/>
            <a:ext cx="7772400" cy="1440699"/>
          </a:xfrm>
          <a:noFill/>
        </p:spPr>
        <p:txBody>
          <a:bodyPr>
            <a:normAutofit/>
          </a:bodyPr>
          <a:lstStyle/>
          <a:p>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a:cs typeface="Trebuchet MS"/>
              </a:rPr>
              <a:t>Selecting the Right Partner</a:t>
            </a:r>
            <a:endParaRPr lang="en-US" sz="3200" dirty="0">
              <a:latin typeface="Trebuchet MS"/>
              <a:cs typeface="Trebuchet MS"/>
            </a:endParaRPr>
          </a:p>
        </p:txBody>
      </p:sp>
      <p:pic>
        <p:nvPicPr>
          <p:cNvPr id="5" name="Picture 4" descr="CmplyRght_Logo_CMYK.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2981" y="6156503"/>
            <a:ext cx="2076450" cy="457200"/>
          </a:xfrm>
          <a:prstGeom prst="rect">
            <a:avLst/>
          </a:prstGeom>
        </p:spPr>
      </p:pic>
    </p:spTree>
    <p:extLst>
      <p:ext uri="{BB962C8B-B14F-4D97-AF65-F5344CB8AC3E}">
        <p14:creationId xmlns:p14="http://schemas.microsoft.com/office/powerpoint/2010/main" val="3011125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878466"/>
            <a:ext cx="9144000" cy="2523894"/>
          </a:xfrm>
          <a:prstGeom prst="rect">
            <a:avLst/>
          </a:prstGeom>
          <a:gradFill>
            <a:gsLst>
              <a:gs pos="0">
                <a:srgbClr val="372990"/>
              </a:gs>
              <a:gs pos="49000">
                <a:srgbClr val="183188"/>
              </a:gs>
              <a:gs pos="100000">
                <a:srgbClr val="196069"/>
              </a:gs>
            </a:gsLst>
            <a:lin ang="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0" y="1563166"/>
            <a:ext cx="9144000" cy="2523894"/>
          </a:xfrm>
          <a:noFill/>
        </p:spPr>
        <p:txBody>
          <a:bodyPr>
            <a:normAutofit/>
          </a:bodyPr>
          <a:lstStyle/>
          <a:p>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a:cs typeface="Trebuchet MS"/>
              </a:rPr>
              <a:t>Let’s See How It Works</a:t>
            </a:r>
            <a:endParaRPr lang="en-US" sz="5400" dirty="0">
              <a:latin typeface="Trebuchet MS"/>
              <a:cs typeface="Trebuchet MS"/>
            </a:endParaRPr>
          </a:p>
        </p:txBody>
      </p:sp>
      <p:pic>
        <p:nvPicPr>
          <p:cNvPr id="7" name="Picture 6" descr="CmplyRght_Logo_CMYK.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2981" y="6156503"/>
            <a:ext cx="2076450" cy="457200"/>
          </a:xfrm>
          <a:prstGeom prst="rect">
            <a:avLst/>
          </a:prstGeom>
        </p:spPr>
      </p:pic>
    </p:spTree>
    <p:extLst>
      <p:ext uri="{BB962C8B-B14F-4D97-AF65-F5344CB8AC3E}">
        <p14:creationId xmlns:p14="http://schemas.microsoft.com/office/powerpoint/2010/main" val="20473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878466"/>
            <a:ext cx="9144000" cy="2523894"/>
          </a:xfrm>
          <a:prstGeom prst="rect">
            <a:avLst/>
          </a:prstGeom>
          <a:gradFill>
            <a:gsLst>
              <a:gs pos="0">
                <a:srgbClr val="372990"/>
              </a:gs>
              <a:gs pos="49000">
                <a:srgbClr val="183188"/>
              </a:gs>
              <a:gs pos="100000">
                <a:srgbClr val="196069"/>
              </a:gs>
            </a:gsLst>
            <a:lin ang="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0" y="1563166"/>
            <a:ext cx="9144000" cy="2523894"/>
          </a:xfrm>
          <a:noFill/>
        </p:spPr>
        <p:txBody>
          <a:bodyPr>
            <a:normAutofit/>
          </a:bodyPr>
          <a:lstStyle/>
          <a:p>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a:cs typeface="Trebuchet MS"/>
              </a:rPr>
              <a:t>Questions?</a:t>
            </a:r>
            <a:endParaRPr lang="en-US" sz="5400" dirty="0">
              <a:latin typeface="Trebuchet MS"/>
              <a:cs typeface="Trebuchet MS"/>
            </a:endParaRPr>
          </a:p>
        </p:txBody>
      </p:sp>
      <p:pic>
        <p:nvPicPr>
          <p:cNvPr id="7" name="Picture 6" descr="CmplyRght_Logo_CMYK.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2981" y="6156503"/>
            <a:ext cx="2076450" cy="457200"/>
          </a:xfrm>
          <a:prstGeom prst="rect">
            <a:avLst/>
          </a:prstGeom>
        </p:spPr>
      </p:pic>
    </p:spTree>
    <p:extLst>
      <p:ext uri="{BB962C8B-B14F-4D97-AF65-F5344CB8AC3E}">
        <p14:creationId xmlns:p14="http://schemas.microsoft.com/office/powerpoint/2010/main" val="2253508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4223" y="3033298"/>
            <a:ext cx="8431585" cy="2555974"/>
          </a:xfrm>
        </p:spPr>
        <p:txBody>
          <a:bodyPr>
            <a:normAutofit fontScale="92500" lnSpcReduction="10000"/>
          </a:bodyPr>
          <a:lstStyle/>
          <a:p>
            <a:pPr algn="l"/>
            <a:r>
              <a:rPr lang="en-US" sz="2000" dirty="0">
                <a:latin typeface="Trebuchet MS"/>
                <a:cs typeface="Trebuchet MS"/>
              </a:rPr>
              <a:t>Welcome! Before we get started</a:t>
            </a:r>
            <a:r>
              <a:rPr lang="en-US" sz="2000" dirty="0" smtClean="0">
                <a:latin typeface="Trebuchet MS"/>
                <a:cs typeface="Trebuchet MS"/>
              </a:rPr>
              <a:t>…</a:t>
            </a:r>
          </a:p>
          <a:p>
            <a:endParaRPr lang="en-US" sz="2000" dirty="0" smtClean="0">
              <a:latin typeface="Trebuchet MS"/>
              <a:cs typeface="Trebuchet MS"/>
            </a:endParaRPr>
          </a:p>
          <a:p>
            <a:pPr marL="342900" indent="-342900" algn="l">
              <a:buClr>
                <a:srgbClr val="372990"/>
              </a:buClr>
              <a:buFont typeface="Wingdings" panose="05000000000000000000" pitchFamily="2" charset="2"/>
              <a:buChar char="§"/>
            </a:pPr>
            <a:r>
              <a:rPr lang="en-US" sz="2000" dirty="0" smtClean="0">
                <a:latin typeface="Trebuchet MS"/>
                <a:cs typeface="Trebuchet MS"/>
              </a:rPr>
              <a:t>Use </a:t>
            </a:r>
            <a:r>
              <a:rPr lang="en-US" sz="2000" dirty="0">
                <a:latin typeface="Trebuchet MS"/>
                <a:cs typeface="Trebuchet MS"/>
              </a:rPr>
              <a:t>the chat box on the left to ask questions </a:t>
            </a:r>
            <a:endParaRPr lang="en-US" sz="2000" dirty="0" smtClean="0">
              <a:latin typeface="Trebuchet MS"/>
              <a:cs typeface="Trebuchet MS"/>
            </a:endParaRPr>
          </a:p>
          <a:p>
            <a:pPr marL="342900" indent="-342900" algn="l">
              <a:buClr>
                <a:srgbClr val="372990"/>
              </a:buClr>
              <a:buFont typeface="Wingdings" panose="05000000000000000000" pitchFamily="2" charset="2"/>
              <a:buChar char="§"/>
            </a:pPr>
            <a:endParaRPr lang="en-US" sz="2000" dirty="0" smtClean="0">
              <a:latin typeface="Trebuchet MS"/>
              <a:cs typeface="Trebuchet MS"/>
            </a:endParaRPr>
          </a:p>
          <a:p>
            <a:pPr marL="342900" indent="-342900" algn="l">
              <a:buClr>
                <a:srgbClr val="372990"/>
              </a:buClr>
              <a:buFont typeface="Wingdings" panose="05000000000000000000" pitchFamily="2" charset="2"/>
              <a:buChar char="§"/>
            </a:pPr>
            <a:r>
              <a:rPr lang="en-US" sz="2000" dirty="0" smtClean="0">
                <a:latin typeface="Trebuchet MS"/>
                <a:cs typeface="Trebuchet MS"/>
              </a:rPr>
              <a:t>If </a:t>
            </a:r>
            <a:r>
              <a:rPr lang="en-US" sz="2000" dirty="0">
                <a:latin typeface="Trebuchet MS"/>
                <a:cs typeface="Trebuchet MS"/>
              </a:rPr>
              <a:t>you are having audio trouble, please message us in the chat box, and we will do our best to assist </a:t>
            </a:r>
            <a:r>
              <a:rPr lang="en-US" sz="2000" dirty="0" smtClean="0">
                <a:latin typeface="Trebuchet MS"/>
                <a:cs typeface="Trebuchet MS"/>
              </a:rPr>
              <a:t>you</a:t>
            </a:r>
          </a:p>
          <a:p>
            <a:pPr marL="342900" indent="-342900" algn="l">
              <a:buClr>
                <a:srgbClr val="372990"/>
              </a:buClr>
              <a:buFont typeface="Wingdings" panose="05000000000000000000" pitchFamily="2" charset="2"/>
              <a:buChar char="§"/>
            </a:pPr>
            <a:endParaRPr lang="en-US" sz="2000" dirty="0">
              <a:latin typeface="Trebuchet MS"/>
              <a:cs typeface="Trebuchet MS"/>
            </a:endParaRPr>
          </a:p>
          <a:p>
            <a:pPr marL="342900" indent="-342900" algn="l">
              <a:buClr>
                <a:srgbClr val="372990"/>
              </a:buClr>
              <a:buFont typeface="Wingdings" panose="05000000000000000000" pitchFamily="2" charset="2"/>
              <a:buChar char="§"/>
            </a:pPr>
            <a:r>
              <a:rPr lang="en-US" sz="2000" dirty="0" smtClean="0">
                <a:latin typeface="Trebuchet MS"/>
                <a:cs typeface="Trebuchet MS"/>
              </a:rPr>
              <a:t>All participants will receive a link to these slides in a follow-up email</a:t>
            </a:r>
          </a:p>
          <a:p>
            <a:pPr marL="285750" indent="-285750" algn="l">
              <a:buClr>
                <a:srgbClr val="372990"/>
              </a:buClr>
              <a:buFont typeface="Wingdings" panose="05000000000000000000" pitchFamily="2" charset="2"/>
              <a:buChar char="§"/>
            </a:pPr>
            <a:endParaRPr lang="en-US" sz="1600" dirty="0" smtClean="0">
              <a:latin typeface="Trebuchet MS"/>
              <a:cs typeface="Trebuchet MS"/>
            </a:endParaRPr>
          </a:p>
          <a:p>
            <a:endParaRPr lang="en-US" sz="1600" dirty="0">
              <a:latin typeface="Trebuchet MS"/>
              <a:cs typeface="Trebuchet MS"/>
            </a:endParaRPr>
          </a:p>
        </p:txBody>
      </p:sp>
      <p:sp>
        <p:nvSpPr>
          <p:cNvPr id="4" name="Rectangle 3"/>
          <p:cNvSpPr/>
          <p:nvPr/>
        </p:nvSpPr>
        <p:spPr>
          <a:xfrm>
            <a:off x="0" y="448217"/>
            <a:ext cx="9144001" cy="2294449"/>
          </a:xfrm>
          <a:prstGeom prst="rect">
            <a:avLst/>
          </a:prstGeom>
          <a:gradFill>
            <a:gsLst>
              <a:gs pos="0">
                <a:srgbClr val="372990"/>
              </a:gs>
              <a:gs pos="49000">
                <a:srgbClr val="183188"/>
              </a:gs>
              <a:gs pos="100000">
                <a:srgbClr val="196069"/>
              </a:gs>
            </a:gsLst>
            <a:lin ang="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0" y="448219"/>
            <a:ext cx="9144000" cy="2294448"/>
          </a:xfrm>
          <a:noFill/>
        </p:spPr>
        <p:txBody>
          <a:bodyPr>
            <a:normAutofit/>
          </a:bodyPr>
          <a:lstStyle/>
          <a:p>
            <a:r>
              <a:rPr lang="en-US" sz="28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a:cs typeface="Trebuchet MS"/>
              </a:rPr>
              <a:t>W-2s, 1099s and ACA Forms:</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a:cs typeface="Trebuchet MS"/>
              </a:rPr>
              <a:t/>
            </a:r>
            <a:b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a:cs typeface="Trebuchet MS"/>
              </a:rPr>
            </a:b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a:cs typeface="Trebuchet MS"/>
              </a:rPr>
              <a:t>5 Things Every Employer Needs to </a:t>
            </a: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a:cs typeface="Trebuchet MS"/>
              </a:rPr>
              <a:t/>
            </a:r>
            <a:b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a:cs typeface="Trebuchet MS"/>
              </a:rPr>
            </a:b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a:cs typeface="Trebuchet MS"/>
              </a:rPr>
              <a:t>Know </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a:cs typeface="Trebuchet MS"/>
              </a:rPr>
              <a:t>Before Filing</a:t>
            </a:r>
            <a:endParaRPr lang="en-US" sz="3600" i="1" dirty="0">
              <a:latin typeface="Trebuchet MS"/>
              <a:cs typeface="Trebuchet MS"/>
            </a:endParaRPr>
          </a:p>
        </p:txBody>
      </p:sp>
      <p:pic>
        <p:nvPicPr>
          <p:cNvPr id="7" name="Picture 6" descr="CmplyRght_Logo_CMYK.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2981" y="6156503"/>
            <a:ext cx="2076450" cy="457200"/>
          </a:xfrm>
          <a:prstGeom prst="rect">
            <a:avLst/>
          </a:prstGeom>
        </p:spPr>
      </p:pic>
    </p:spTree>
    <p:extLst>
      <p:ext uri="{BB962C8B-B14F-4D97-AF65-F5344CB8AC3E}">
        <p14:creationId xmlns:p14="http://schemas.microsoft.com/office/powerpoint/2010/main" val="13074538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80279" y="2230417"/>
            <a:ext cx="8075142" cy="3564400"/>
          </a:xfrm>
        </p:spPr>
        <p:txBody>
          <a:bodyPr>
            <a:normAutofit/>
          </a:bodyPr>
          <a:lstStyle/>
          <a:p>
            <a:pPr>
              <a:buClr>
                <a:srgbClr val="372990"/>
              </a:buClr>
            </a:pPr>
            <a:r>
              <a:rPr lang="en-US" sz="4400" b="1" dirty="0" smtClean="0">
                <a:latin typeface="Trebuchet MS"/>
                <a:cs typeface="Trebuchet MS"/>
              </a:rPr>
              <a:t/>
            </a:r>
            <a:br>
              <a:rPr lang="en-US" sz="4400" b="1" dirty="0" smtClean="0">
                <a:latin typeface="Trebuchet MS"/>
                <a:cs typeface="Trebuchet MS"/>
              </a:rPr>
            </a:br>
            <a:r>
              <a:rPr lang="en-US" sz="4400" b="1" dirty="0" smtClean="0">
                <a:latin typeface="Trebuchet MS"/>
                <a:cs typeface="Trebuchet MS"/>
              </a:rPr>
              <a:t>What is the 2017 deadline to e-file your 1099-MISC forms to the IRS?</a:t>
            </a:r>
            <a:endParaRPr lang="en-US" sz="4400" b="1" dirty="0">
              <a:latin typeface="Trebuchet MS"/>
              <a:cs typeface="Trebuchet MS"/>
            </a:endParaRPr>
          </a:p>
          <a:p>
            <a:pPr marL="342900" indent="-342900" algn="l">
              <a:buClr>
                <a:srgbClr val="372990"/>
              </a:buClr>
              <a:buFont typeface="Arial" panose="020B0604020202020204" pitchFamily="34" charset="0"/>
              <a:buChar char="•"/>
            </a:pPr>
            <a:endParaRPr lang="en-US" sz="2000" dirty="0" smtClean="0">
              <a:latin typeface="Trebuchet MS"/>
              <a:cs typeface="Trebuchet MS"/>
            </a:endParaRPr>
          </a:p>
          <a:p>
            <a:pPr algn="l">
              <a:buClr>
                <a:srgbClr val="372990"/>
              </a:buClr>
            </a:pPr>
            <a:endParaRPr lang="en-US" sz="2000" dirty="0">
              <a:latin typeface="Trebuchet MS"/>
              <a:cs typeface="Trebuchet MS"/>
            </a:endParaRPr>
          </a:p>
          <a:p>
            <a:pPr marL="342900" indent="-342900" algn="l">
              <a:buClr>
                <a:srgbClr val="372990"/>
              </a:buClr>
              <a:buFont typeface="Arial" panose="020B0604020202020204" pitchFamily="34" charset="0"/>
              <a:buChar char="•"/>
            </a:pPr>
            <a:endParaRPr lang="en-US" sz="2000" dirty="0">
              <a:latin typeface="Trebuchet MS"/>
              <a:cs typeface="Trebuchet MS"/>
            </a:endParaRPr>
          </a:p>
        </p:txBody>
      </p:sp>
      <p:sp>
        <p:nvSpPr>
          <p:cNvPr id="4" name="Rectangle 3"/>
          <p:cNvSpPr/>
          <p:nvPr/>
        </p:nvSpPr>
        <p:spPr>
          <a:xfrm>
            <a:off x="1" y="448218"/>
            <a:ext cx="9144000" cy="1440700"/>
          </a:xfrm>
          <a:prstGeom prst="rect">
            <a:avLst/>
          </a:prstGeom>
          <a:gradFill>
            <a:gsLst>
              <a:gs pos="0">
                <a:srgbClr val="372990"/>
              </a:gs>
              <a:gs pos="49000">
                <a:srgbClr val="183188"/>
              </a:gs>
              <a:gs pos="100000">
                <a:srgbClr val="196069"/>
              </a:gs>
            </a:gsLst>
            <a:lin ang="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448219"/>
            <a:ext cx="7772400" cy="1440699"/>
          </a:xfrm>
          <a:noFill/>
        </p:spPr>
        <p:txBody>
          <a:bodyPr>
            <a:normAutofit/>
          </a:bodyPr>
          <a:lstStyle/>
          <a:p>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a:cs typeface="Trebuchet MS"/>
              </a:rPr>
              <a:t>Before We Get Started … A Quick Poll</a:t>
            </a:r>
            <a:endParaRPr lang="en-US" sz="3200" dirty="0">
              <a:latin typeface="Trebuchet MS"/>
              <a:cs typeface="Trebuchet MS"/>
            </a:endParaRPr>
          </a:p>
        </p:txBody>
      </p:sp>
      <p:pic>
        <p:nvPicPr>
          <p:cNvPr id="5" name="Picture 4" descr="CmplyRght_Logo_CMYK.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2981" y="6156503"/>
            <a:ext cx="2076450" cy="457200"/>
          </a:xfrm>
          <a:prstGeom prst="rect">
            <a:avLst/>
          </a:prstGeom>
        </p:spPr>
      </p:pic>
    </p:spTree>
    <p:extLst>
      <p:ext uri="{BB962C8B-B14F-4D97-AF65-F5344CB8AC3E}">
        <p14:creationId xmlns:p14="http://schemas.microsoft.com/office/powerpoint/2010/main" val="699147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448218"/>
            <a:ext cx="9144000" cy="2294448"/>
          </a:xfrm>
          <a:prstGeom prst="rect">
            <a:avLst/>
          </a:prstGeom>
          <a:gradFill>
            <a:gsLst>
              <a:gs pos="0">
                <a:srgbClr val="372990"/>
              </a:gs>
              <a:gs pos="49000">
                <a:srgbClr val="183188"/>
              </a:gs>
              <a:gs pos="100000">
                <a:srgbClr val="196069"/>
              </a:gs>
            </a:gsLst>
            <a:lin ang="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0" y="448219"/>
            <a:ext cx="9144000" cy="2294448"/>
          </a:xfrm>
          <a:noFill/>
        </p:spPr>
        <p:txBody>
          <a:bodyPr>
            <a:normAutofit/>
          </a:bodyPr>
          <a:lstStyle/>
          <a:p>
            <a:r>
              <a:rPr 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a:cs typeface="Trebuchet MS"/>
              </a:rPr>
              <a:t>#1</a:t>
            </a: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a:cs typeface="Trebuchet MS"/>
              </a:rPr>
              <a:t/>
            </a:r>
            <a:b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a:cs typeface="Trebuchet MS"/>
              </a:rPr>
            </a:b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a:cs typeface="Trebuchet MS"/>
              </a:rPr>
              <a:t>E-file Deadlines Have Changed</a:t>
            </a:r>
            <a:endParaRPr lang="en-US" sz="3600" dirty="0">
              <a:latin typeface="Trebuchet MS"/>
              <a:cs typeface="Trebuchet MS"/>
            </a:endParaRPr>
          </a:p>
        </p:txBody>
      </p:sp>
      <p:pic>
        <p:nvPicPr>
          <p:cNvPr id="7" name="Picture 6" descr="CmplyRght_Logo_CMYK.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2981" y="6156503"/>
            <a:ext cx="2076450" cy="4572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0220" y="3048068"/>
            <a:ext cx="3755605" cy="2816704"/>
          </a:xfrm>
          <a:prstGeom prst="rect">
            <a:avLst/>
          </a:prstGeom>
          <a:ln>
            <a:noFill/>
          </a:ln>
          <a:effectLst>
            <a:softEdge rad="112500"/>
          </a:effectLst>
        </p:spPr>
      </p:pic>
    </p:spTree>
    <p:extLst>
      <p:ext uri="{BB962C8B-B14F-4D97-AF65-F5344CB8AC3E}">
        <p14:creationId xmlns:p14="http://schemas.microsoft.com/office/powerpoint/2010/main" val="2716252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80279" y="2230417"/>
            <a:ext cx="8075142" cy="3564400"/>
          </a:xfrm>
        </p:spPr>
        <p:txBody>
          <a:bodyPr>
            <a:normAutofit fontScale="92500" lnSpcReduction="10000"/>
          </a:bodyPr>
          <a:lstStyle/>
          <a:p>
            <a:pPr marL="231775" indent="-231775" algn="l">
              <a:buClr>
                <a:srgbClr val="372990"/>
              </a:buClr>
              <a:buFont typeface="Wingdings" panose="05000000000000000000" pitchFamily="2" charset="2"/>
              <a:buChar char="§"/>
            </a:pPr>
            <a:r>
              <a:rPr lang="en-US" sz="2400" b="1" dirty="0" smtClean="0">
                <a:latin typeface="Trebuchet MS" panose="020B0603020202020204" pitchFamily="34" charset="0"/>
              </a:rPr>
              <a:t>If entering </a:t>
            </a:r>
            <a:r>
              <a:rPr lang="en-US" sz="2400" b="1" dirty="0">
                <a:latin typeface="Trebuchet MS" panose="020B0603020202020204" pitchFamily="34" charset="0"/>
              </a:rPr>
              <a:t>data in Box 7 </a:t>
            </a:r>
            <a:r>
              <a:rPr lang="en-US" sz="2200" b="1" dirty="0" smtClean="0">
                <a:latin typeface="Trebuchet MS" panose="020B0603020202020204" pitchFamily="34" charset="0"/>
              </a:rPr>
              <a:t>(</a:t>
            </a:r>
            <a:r>
              <a:rPr lang="en-US" sz="2200" b="1" dirty="0">
                <a:latin typeface="Trebuchet MS" panose="020B0603020202020204" pitchFamily="34" charset="0"/>
              </a:rPr>
              <a:t>non-employee compensation)</a:t>
            </a:r>
            <a:r>
              <a:rPr lang="en-US" sz="2400" b="1" dirty="0">
                <a:latin typeface="Trebuchet MS" panose="020B0603020202020204" pitchFamily="34" charset="0"/>
              </a:rPr>
              <a:t>:</a:t>
            </a:r>
            <a:r>
              <a:rPr lang="en-US" sz="2400" dirty="0">
                <a:latin typeface="Trebuchet MS" panose="020B0603020202020204" pitchFamily="34" charset="0"/>
              </a:rPr>
              <a:t/>
            </a:r>
            <a:br>
              <a:rPr lang="en-US" sz="2400" dirty="0">
                <a:latin typeface="Trebuchet MS" panose="020B0603020202020204" pitchFamily="34" charset="0"/>
              </a:rPr>
            </a:br>
            <a:r>
              <a:rPr lang="en-US" sz="2400" dirty="0">
                <a:latin typeface="Trebuchet MS" panose="020B0603020202020204" pitchFamily="34" charset="0"/>
              </a:rPr>
              <a:t>The form </a:t>
            </a:r>
            <a:r>
              <a:rPr lang="en-US" sz="2400" b="1" dirty="0">
                <a:latin typeface="Trebuchet MS" panose="020B0603020202020204" pitchFamily="34" charset="0"/>
              </a:rPr>
              <a:t>must</a:t>
            </a:r>
            <a:r>
              <a:rPr lang="en-US" sz="2400" dirty="0">
                <a:latin typeface="Trebuchet MS" panose="020B0603020202020204" pitchFamily="34" charset="0"/>
              </a:rPr>
              <a:t> be filed with the IRS by January 31, 2017 regardless of whether using paper or filing </a:t>
            </a:r>
            <a:r>
              <a:rPr lang="en-US" sz="2400" dirty="0" smtClean="0">
                <a:latin typeface="Trebuchet MS" panose="020B0603020202020204" pitchFamily="34" charset="0"/>
              </a:rPr>
              <a:t>electronically</a:t>
            </a:r>
          </a:p>
          <a:p>
            <a:pPr marL="231775" indent="-231775" algn="l">
              <a:buClr>
                <a:srgbClr val="372990"/>
              </a:buClr>
              <a:buFont typeface="Wingdings" panose="05000000000000000000" pitchFamily="2" charset="2"/>
              <a:buChar char="§"/>
            </a:pPr>
            <a:endParaRPr lang="en-US" sz="2400" dirty="0">
              <a:latin typeface="Trebuchet MS" panose="020B0603020202020204" pitchFamily="34" charset="0"/>
            </a:endParaRPr>
          </a:p>
          <a:p>
            <a:pPr marL="231775" indent="-231775" algn="l">
              <a:buClr>
                <a:srgbClr val="372990"/>
              </a:buClr>
              <a:buFont typeface="Wingdings" panose="05000000000000000000" pitchFamily="2" charset="2"/>
              <a:buChar char="§"/>
            </a:pPr>
            <a:r>
              <a:rPr lang="en-US" sz="2400" dirty="0" smtClean="0">
                <a:latin typeface="Trebuchet MS" panose="020B0603020202020204" pitchFamily="34" charset="0"/>
              </a:rPr>
              <a:t>The previous e-file </a:t>
            </a:r>
            <a:r>
              <a:rPr lang="en-US" sz="2400" dirty="0">
                <a:latin typeface="Trebuchet MS" panose="020B0603020202020204" pitchFamily="34" charset="0"/>
              </a:rPr>
              <a:t>date was March </a:t>
            </a:r>
            <a:r>
              <a:rPr lang="en-US" sz="2400" dirty="0" smtClean="0">
                <a:latin typeface="Trebuchet MS" panose="020B0603020202020204" pitchFamily="34" charset="0"/>
              </a:rPr>
              <a:t>31</a:t>
            </a:r>
            <a:br>
              <a:rPr lang="en-US" sz="2400" dirty="0" smtClean="0">
                <a:latin typeface="Trebuchet MS" panose="020B0603020202020204" pitchFamily="34" charset="0"/>
              </a:rPr>
            </a:br>
            <a:endParaRPr lang="en-US" sz="2400" dirty="0">
              <a:latin typeface="Trebuchet MS" panose="020B0603020202020204" pitchFamily="34" charset="0"/>
            </a:endParaRPr>
          </a:p>
          <a:p>
            <a:pPr marL="231775" indent="-231775" algn="l">
              <a:buClr>
                <a:srgbClr val="372990"/>
              </a:buClr>
              <a:buFont typeface="Wingdings" panose="05000000000000000000" pitchFamily="2" charset="2"/>
              <a:buChar char="§"/>
            </a:pPr>
            <a:r>
              <a:rPr lang="en-US" sz="2400" b="1" dirty="0" smtClean="0">
                <a:latin typeface="Trebuchet MS" panose="020B0603020202020204" pitchFamily="34" charset="0"/>
              </a:rPr>
              <a:t>If </a:t>
            </a:r>
            <a:r>
              <a:rPr lang="en-US" sz="2400" b="1" dirty="0">
                <a:latin typeface="Trebuchet MS" panose="020B0603020202020204" pitchFamily="34" charset="0"/>
              </a:rPr>
              <a:t>no data in Box </a:t>
            </a:r>
            <a:r>
              <a:rPr lang="en-US" sz="2400" b="1" dirty="0" smtClean="0">
                <a:latin typeface="Trebuchet MS" panose="020B0603020202020204" pitchFamily="34" charset="0"/>
              </a:rPr>
              <a:t>7: </a:t>
            </a:r>
            <a:r>
              <a:rPr lang="en-US" sz="2400" dirty="0" smtClean="0">
                <a:latin typeface="Trebuchet MS" panose="020B0603020202020204" pitchFamily="34" charset="0"/>
              </a:rPr>
              <a:t>You </a:t>
            </a:r>
            <a:r>
              <a:rPr lang="en-US" sz="2400" dirty="0">
                <a:latin typeface="Trebuchet MS" panose="020B0603020202020204" pitchFamily="34" charset="0"/>
              </a:rPr>
              <a:t>have until February 28, 2017 if using paper and March 31 if filing </a:t>
            </a:r>
            <a:r>
              <a:rPr lang="en-US" sz="2400" dirty="0" smtClean="0">
                <a:latin typeface="Trebuchet MS" panose="020B0603020202020204" pitchFamily="34" charset="0"/>
              </a:rPr>
              <a:t>online</a:t>
            </a:r>
          </a:p>
          <a:p>
            <a:pPr marL="231775" indent="-231775" algn="l">
              <a:buClr>
                <a:srgbClr val="372990"/>
              </a:buClr>
            </a:pPr>
            <a:endParaRPr lang="en-US" sz="2400" dirty="0">
              <a:latin typeface="Trebuchet MS" panose="020B0603020202020204" pitchFamily="34" charset="0"/>
            </a:endParaRPr>
          </a:p>
          <a:p>
            <a:pPr marL="231775" indent="-231775" algn="l">
              <a:buClr>
                <a:srgbClr val="372990"/>
              </a:buClr>
              <a:buFont typeface="Wingdings" panose="05000000000000000000" pitchFamily="2" charset="2"/>
              <a:buChar char="§"/>
            </a:pPr>
            <a:r>
              <a:rPr lang="en-US" sz="2400" dirty="0" smtClean="0">
                <a:latin typeface="Trebuchet MS" panose="020B0603020202020204" pitchFamily="34" charset="0"/>
              </a:rPr>
              <a:t>No </a:t>
            </a:r>
            <a:r>
              <a:rPr lang="en-US" sz="2400" dirty="0">
                <a:latin typeface="Trebuchet MS" panose="020B0603020202020204" pitchFamily="34" charset="0"/>
              </a:rPr>
              <a:t>change to due dates for recipient </a:t>
            </a:r>
            <a:r>
              <a:rPr lang="en-US" sz="2400" dirty="0" smtClean="0">
                <a:latin typeface="Trebuchet MS" panose="020B0603020202020204" pitchFamily="34" charset="0"/>
              </a:rPr>
              <a:t>copies</a:t>
            </a:r>
            <a:endParaRPr lang="en-US" sz="2400" dirty="0">
              <a:latin typeface="Trebuchet MS" panose="020B0603020202020204" pitchFamily="34" charset="0"/>
            </a:endParaRPr>
          </a:p>
          <a:p>
            <a:pPr marL="342900" indent="-342900" algn="l">
              <a:buClr>
                <a:srgbClr val="372990"/>
              </a:buClr>
              <a:buFont typeface="Arial" panose="020B0604020202020204" pitchFamily="34" charset="0"/>
              <a:buChar char="•"/>
            </a:pPr>
            <a:endParaRPr lang="en-US" sz="2000" dirty="0">
              <a:latin typeface="Trebuchet MS"/>
              <a:cs typeface="Trebuchet MS"/>
            </a:endParaRPr>
          </a:p>
          <a:p>
            <a:pPr marL="342900" indent="-342900" algn="l">
              <a:buClr>
                <a:srgbClr val="372990"/>
              </a:buClr>
              <a:buFont typeface="Arial" panose="020B0604020202020204" pitchFamily="34" charset="0"/>
              <a:buChar char="•"/>
            </a:pPr>
            <a:endParaRPr lang="en-US" sz="2000" dirty="0" smtClean="0">
              <a:latin typeface="Trebuchet MS"/>
              <a:cs typeface="Trebuchet MS"/>
            </a:endParaRPr>
          </a:p>
          <a:p>
            <a:pPr algn="l">
              <a:buClr>
                <a:srgbClr val="372990"/>
              </a:buClr>
            </a:pPr>
            <a:endParaRPr lang="en-US" sz="2000" dirty="0">
              <a:latin typeface="Trebuchet MS"/>
              <a:cs typeface="Trebuchet MS"/>
            </a:endParaRPr>
          </a:p>
          <a:p>
            <a:pPr marL="342900" indent="-342900" algn="l">
              <a:buClr>
                <a:srgbClr val="372990"/>
              </a:buClr>
              <a:buFont typeface="Arial" panose="020B0604020202020204" pitchFamily="34" charset="0"/>
              <a:buChar char="•"/>
            </a:pPr>
            <a:endParaRPr lang="en-US" sz="2000" dirty="0">
              <a:latin typeface="Trebuchet MS"/>
              <a:cs typeface="Trebuchet MS"/>
            </a:endParaRPr>
          </a:p>
        </p:txBody>
      </p:sp>
      <p:sp>
        <p:nvSpPr>
          <p:cNvPr id="4" name="Rectangle 3"/>
          <p:cNvSpPr/>
          <p:nvPr/>
        </p:nvSpPr>
        <p:spPr>
          <a:xfrm>
            <a:off x="1" y="448218"/>
            <a:ext cx="9144000" cy="1440700"/>
          </a:xfrm>
          <a:prstGeom prst="rect">
            <a:avLst/>
          </a:prstGeom>
          <a:gradFill>
            <a:gsLst>
              <a:gs pos="0">
                <a:srgbClr val="372990"/>
              </a:gs>
              <a:gs pos="49000">
                <a:srgbClr val="183188"/>
              </a:gs>
              <a:gs pos="100000">
                <a:srgbClr val="196069"/>
              </a:gs>
            </a:gsLst>
            <a:lin ang="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448219"/>
            <a:ext cx="7772400" cy="1440699"/>
          </a:xfrm>
          <a:noFill/>
        </p:spPr>
        <p:txBody>
          <a:bodyPr>
            <a:normAutofit/>
          </a:bodyPr>
          <a:lstStyle/>
          <a:p>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a:cs typeface="Trebuchet MS"/>
              </a:rPr>
              <a:t>1099-MISC E-Filing Deadline Change</a:t>
            </a:r>
            <a:endParaRPr lang="en-US" sz="3200" dirty="0">
              <a:latin typeface="Trebuchet MS"/>
              <a:cs typeface="Trebuchet MS"/>
            </a:endParaRPr>
          </a:p>
        </p:txBody>
      </p:sp>
      <p:pic>
        <p:nvPicPr>
          <p:cNvPr id="5" name="Picture 4" descr="CmplyRght_Logo_CMYK.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2981" y="6156503"/>
            <a:ext cx="2076450" cy="457200"/>
          </a:xfrm>
          <a:prstGeom prst="rect">
            <a:avLst/>
          </a:prstGeom>
        </p:spPr>
      </p:pic>
    </p:spTree>
    <p:extLst>
      <p:ext uri="{BB962C8B-B14F-4D97-AF65-F5344CB8AC3E}">
        <p14:creationId xmlns:p14="http://schemas.microsoft.com/office/powerpoint/2010/main" val="135153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80279" y="2230417"/>
            <a:ext cx="8243307" cy="3564400"/>
          </a:xfrm>
        </p:spPr>
        <p:txBody>
          <a:bodyPr>
            <a:normAutofit/>
          </a:bodyPr>
          <a:lstStyle/>
          <a:p>
            <a:pPr marL="231775" indent="-231775" algn="l">
              <a:buClr>
                <a:srgbClr val="372990"/>
              </a:buClr>
              <a:buFont typeface="Wingdings" panose="05000000000000000000" pitchFamily="2" charset="2"/>
              <a:buChar char="§"/>
            </a:pPr>
            <a:r>
              <a:rPr lang="en-US" sz="2400" dirty="0" smtClean="0">
                <a:latin typeface="Trebuchet MS" panose="020B0603020202020204" pitchFamily="34" charset="0"/>
              </a:rPr>
              <a:t>2016 </a:t>
            </a:r>
            <a:r>
              <a:rPr lang="en-US" sz="2400" dirty="0">
                <a:latin typeface="Trebuchet MS" panose="020B0603020202020204" pitchFamily="34" charset="0"/>
              </a:rPr>
              <a:t>forms must be filed with the </a:t>
            </a:r>
            <a:r>
              <a:rPr lang="en-US" sz="2400" dirty="0" smtClean="0">
                <a:latin typeface="Trebuchet MS" panose="020B0603020202020204" pitchFamily="34" charset="0"/>
              </a:rPr>
              <a:t>Social Security Administration (SSA) by </a:t>
            </a:r>
            <a:r>
              <a:rPr lang="en-US" sz="2400" dirty="0">
                <a:latin typeface="Trebuchet MS" panose="020B0603020202020204" pitchFamily="34" charset="0"/>
              </a:rPr>
              <a:t>January 31, 2017 regardless if using paper or filing </a:t>
            </a:r>
            <a:r>
              <a:rPr lang="en-US" sz="2400" dirty="0" smtClean="0">
                <a:latin typeface="Trebuchet MS" panose="020B0603020202020204" pitchFamily="34" charset="0"/>
              </a:rPr>
              <a:t>online</a:t>
            </a:r>
          </a:p>
          <a:p>
            <a:pPr marL="231775" indent="-231775" algn="l">
              <a:buClr>
                <a:srgbClr val="372990"/>
              </a:buClr>
              <a:buFont typeface="Wingdings" panose="05000000000000000000" pitchFamily="2" charset="2"/>
              <a:buChar char="§"/>
            </a:pPr>
            <a:endParaRPr lang="en-US" sz="2400" dirty="0">
              <a:latin typeface="Trebuchet MS" panose="020B0603020202020204" pitchFamily="34" charset="0"/>
            </a:endParaRPr>
          </a:p>
          <a:p>
            <a:pPr marL="231775" indent="-231775" algn="l">
              <a:buClr>
                <a:srgbClr val="372990"/>
              </a:buClr>
              <a:buFont typeface="Wingdings" panose="05000000000000000000" pitchFamily="2" charset="2"/>
              <a:buChar char="§"/>
            </a:pPr>
            <a:r>
              <a:rPr lang="en-US" sz="2400" dirty="0" smtClean="0">
                <a:latin typeface="Trebuchet MS" panose="020B0603020202020204" pitchFamily="34" charset="0"/>
              </a:rPr>
              <a:t>The previous </a:t>
            </a:r>
            <a:r>
              <a:rPr lang="en-US" sz="2400" dirty="0">
                <a:latin typeface="Trebuchet MS" panose="020B0603020202020204" pitchFamily="34" charset="0"/>
              </a:rPr>
              <a:t>e-file date was March </a:t>
            </a:r>
            <a:r>
              <a:rPr lang="en-US" sz="2400" dirty="0" smtClean="0">
                <a:latin typeface="Trebuchet MS" panose="020B0603020202020204" pitchFamily="34" charset="0"/>
              </a:rPr>
              <a:t>31</a:t>
            </a:r>
          </a:p>
          <a:p>
            <a:pPr marL="231775" indent="-231775" algn="l">
              <a:buClr>
                <a:srgbClr val="372990"/>
              </a:buClr>
              <a:buFont typeface="Wingdings" panose="05000000000000000000" pitchFamily="2" charset="2"/>
              <a:buChar char="§"/>
            </a:pPr>
            <a:endParaRPr lang="en-US" sz="2400" dirty="0">
              <a:latin typeface="Trebuchet MS" panose="020B0603020202020204" pitchFamily="34" charset="0"/>
              <a:cs typeface="Trebuchet MS"/>
            </a:endParaRPr>
          </a:p>
          <a:p>
            <a:pPr marL="231775" indent="-231775" algn="l">
              <a:buClr>
                <a:srgbClr val="372990"/>
              </a:buClr>
              <a:buFont typeface="Wingdings" panose="05000000000000000000" pitchFamily="2" charset="2"/>
              <a:buChar char="§"/>
            </a:pPr>
            <a:r>
              <a:rPr lang="en-US" sz="2400" dirty="0" smtClean="0">
                <a:latin typeface="Trebuchet MS"/>
                <a:cs typeface="Trebuchet MS"/>
              </a:rPr>
              <a:t>No change in due dates for recipient copies</a:t>
            </a:r>
          </a:p>
          <a:p>
            <a:pPr marL="342900" indent="-342900" algn="l">
              <a:buClr>
                <a:srgbClr val="0070C0"/>
              </a:buClr>
              <a:buFont typeface="Arial" panose="020B0604020202020204" pitchFamily="34" charset="0"/>
              <a:buChar char="•"/>
            </a:pPr>
            <a:endParaRPr lang="en-US" sz="2400" dirty="0" smtClean="0">
              <a:latin typeface="Trebuchet MS"/>
              <a:cs typeface="Trebuchet MS"/>
            </a:endParaRPr>
          </a:p>
          <a:p>
            <a:pPr marL="342900" indent="-342900" algn="l">
              <a:buClr>
                <a:srgbClr val="0070C0"/>
              </a:buClr>
              <a:buFont typeface="Arial" panose="020B0604020202020204" pitchFamily="34" charset="0"/>
              <a:buChar char="•"/>
            </a:pPr>
            <a:endParaRPr lang="en-US" sz="2400" dirty="0" smtClean="0">
              <a:latin typeface="Trebuchet MS"/>
              <a:cs typeface="Trebuchet MS"/>
            </a:endParaRPr>
          </a:p>
          <a:p>
            <a:pPr marL="342900" indent="-342900" algn="l">
              <a:buClr>
                <a:srgbClr val="0070C0"/>
              </a:buClr>
              <a:buFont typeface="Arial" panose="020B0604020202020204" pitchFamily="34" charset="0"/>
              <a:buChar char="•"/>
            </a:pPr>
            <a:endParaRPr lang="en-US" sz="2000" dirty="0">
              <a:latin typeface="Trebuchet MS"/>
              <a:cs typeface="Trebuchet MS"/>
            </a:endParaRPr>
          </a:p>
          <a:p>
            <a:pPr marL="342900" indent="-342900" algn="l">
              <a:buClr>
                <a:srgbClr val="0070C0"/>
              </a:buClr>
              <a:buFont typeface="Arial" panose="020B0604020202020204" pitchFamily="34" charset="0"/>
              <a:buChar char="•"/>
            </a:pPr>
            <a:endParaRPr lang="en-US" sz="2000" dirty="0" smtClean="0">
              <a:latin typeface="Trebuchet MS"/>
              <a:cs typeface="Trebuchet MS"/>
            </a:endParaRPr>
          </a:p>
          <a:p>
            <a:pPr marL="342900" indent="-342900" algn="l">
              <a:buClr>
                <a:srgbClr val="0070C0"/>
              </a:buClr>
              <a:buFont typeface="Arial" panose="020B0604020202020204" pitchFamily="34" charset="0"/>
              <a:buChar char="•"/>
            </a:pPr>
            <a:endParaRPr lang="en-US" sz="2000" dirty="0">
              <a:latin typeface="Trebuchet MS"/>
              <a:cs typeface="Trebuchet MS"/>
            </a:endParaRPr>
          </a:p>
          <a:p>
            <a:pPr algn="l"/>
            <a:endParaRPr lang="en-US" sz="2000" dirty="0">
              <a:latin typeface="Trebuchet MS"/>
              <a:cs typeface="Trebuchet MS"/>
            </a:endParaRPr>
          </a:p>
        </p:txBody>
      </p:sp>
      <p:sp>
        <p:nvSpPr>
          <p:cNvPr id="4" name="Rectangle 3"/>
          <p:cNvSpPr/>
          <p:nvPr/>
        </p:nvSpPr>
        <p:spPr>
          <a:xfrm>
            <a:off x="1" y="448218"/>
            <a:ext cx="9144000" cy="1440700"/>
          </a:xfrm>
          <a:prstGeom prst="rect">
            <a:avLst/>
          </a:prstGeom>
          <a:gradFill>
            <a:gsLst>
              <a:gs pos="0">
                <a:srgbClr val="372990"/>
              </a:gs>
              <a:gs pos="49000">
                <a:srgbClr val="183188"/>
              </a:gs>
              <a:gs pos="100000">
                <a:srgbClr val="196069"/>
              </a:gs>
            </a:gsLst>
            <a:lin ang="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448219"/>
            <a:ext cx="7772400" cy="1440699"/>
          </a:xfrm>
          <a:noFill/>
        </p:spPr>
        <p:txBody>
          <a:bodyPr>
            <a:normAutofit/>
          </a:bodyPr>
          <a:lstStyle/>
          <a:p>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a:cs typeface="Trebuchet MS"/>
              </a:rPr>
              <a:t>W-2 Filing Deadline Change</a:t>
            </a:r>
            <a:endParaRPr lang="en-US" sz="3200" dirty="0">
              <a:latin typeface="Trebuchet MS"/>
              <a:cs typeface="Trebuchet MS"/>
            </a:endParaRPr>
          </a:p>
        </p:txBody>
      </p:sp>
      <p:pic>
        <p:nvPicPr>
          <p:cNvPr id="5" name="Picture 4" descr="CmplyRght_Logo_CMYK.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2981" y="6156503"/>
            <a:ext cx="2076450" cy="457200"/>
          </a:xfrm>
          <a:prstGeom prst="rect">
            <a:avLst/>
          </a:prstGeom>
        </p:spPr>
      </p:pic>
    </p:spTree>
    <p:extLst>
      <p:ext uri="{BB962C8B-B14F-4D97-AF65-F5344CB8AC3E}">
        <p14:creationId xmlns:p14="http://schemas.microsoft.com/office/powerpoint/2010/main" val="1294433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448218"/>
            <a:ext cx="9144000" cy="2294448"/>
          </a:xfrm>
          <a:prstGeom prst="rect">
            <a:avLst/>
          </a:prstGeom>
          <a:gradFill>
            <a:gsLst>
              <a:gs pos="0">
                <a:srgbClr val="372990"/>
              </a:gs>
              <a:gs pos="49000">
                <a:srgbClr val="183188"/>
              </a:gs>
              <a:gs pos="100000">
                <a:srgbClr val="196069"/>
              </a:gs>
            </a:gsLst>
            <a:lin ang="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0" y="448219"/>
            <a:ext cx="9144000" cy="2294448"/>
          </a:xfrm>
          <a:noFill/>
        </p:spPr>
        <p:txBody>
          <a:bodyPr>
            <a:normAutofit/>
          </a:bodyPr>
          <a:lstStyle/>
          <a:p>
            <a:r>
              <a:rPr 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a:cs typeface="Trebuchet MS"/>
              </a:rPr>
              <a:t>#2</a:t>
            </a: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a:cs typeface="Trebuchet MS"/>
              </a:rPr>
              <a:t/>
            </a:r>
            <a:b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a:cs typeface="Trebuchet MS"/>
              </a:rPr>
            </a:b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a:cs typeface="Trebuchet MS"/>
              </a:rPr>
              <a:t>W-2 Extensions Are Harder to Get</a:t>
            </a:r>
            <a:endParaRPr lang="en-US" sz="3600" dirty="0">
              <a:latin typeface="Trebuchet MS"/>
              <a:cs typeface="Trebuchet MS"/>
            </a:endParaRPr>
          </a:p>
        </p:txBody>
      </p:sp>
      <p:pic>
        <p:nvPicPr>
          <p:cNvPr id="7" name="Picture 6" descr="CmplyRght_Logo_CMYK.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2981" y="6156503"/>
            <a:ext cx="2076450" cy="4572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7429" y="3168869"/>
            <a:ext cx="4187554" cy="2464676"/>
          </a:xfrm>
          <a:prstGeom prst="rect">
            <a:avLst/>
          </a:prstGeom>
          <a:ln>
            <a:noFill/>
          </a:ln>
          <a:effectLst>
            <a:softEdge rad="112500"/>
          </a:effectLst>
        </p:spPr>
      </p:pic>
    </p:spTree>
    <p:extLst>
      <p:ext uri="{BB962C8B-B14F-4D97-AF65-F5344CB8AC3E}">
        <p14:creationId xmlns:p14="http://schemas.microsoft.com/office/powerpoint/2010/main" val="1343910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80279" y="2230417"/>
            <a:ext cx="7977921" cy="3564400"/>
          </a:xfrm>
        </p:spPr>
        <p:txBody>
          <a:bodyPr>
            <a:normAutofit lnSpcReduction="10000"/>
          </a:bodyPr>
          <a:lstStyle/>
          <a:p>
            <a:pPr marL="231775" indent="-231775" algn="l">
              <a:buClr>
                <a:srgbClr val="372990"/>
              </a:buClr>
              <a:buFont typeface="Wingdings" panose="05000000000000000000" pitchFamily="2" charset="2"/>
              <a:buChar char="§"/>
            </a:pPr>
            <a:r>
              <a:rPr lang="en-US" sz="2400" dirty="0" smtClean="0">
                <a:latin typeface="Trebuchet MS" panose="020B0603020202020204" pitchFamily="34" charset="0"/>
              </a:rPr>
              <a:t>Extensions </a:t>
            </a:r>
            <a:r>
              <a:rPr lang="en-US" sz="2400" dirty="0">
                <a:latin typeface="Trebuchet MS" panose="020B0603020202020204" pitchFamily="34" charset="0"/>
              </a:rPr>
              <a:t>to file with the SSA are no longer </a:t>
            </a:r>
            <a:r>
              <a:rPr lang="en-US" sz="2400" dirty="0" smtClean="0">
                <a:latin typeface="Trebuchet MS" panose="020B0603020202020204" pitchFamily="34" charset="0"/>
              </a:rPr>
              <a:t>automatic</a:t>
            </a:r>
            <a:endParaRPr lang="en-US" sz="2400" dirty="0">
              <a:latin typeface="Trebuchet MS" panose="020B0603020202020204" pitchFamily="34" charset="0"/>
            </a:endParaRPr>
          </a:p>
          <a:p>
            <a:pPr marL="231775" indent="-231775" algn="l">
              <a:buClr>
                <a:srgbClr val="372990"/>
              </a:buClr>
              <a:buFont typeface="Wingdings" panose="05000000000000000000" pitchFamily="2" charset="2"/>
              <a:buChar char="§"/>
            </a:pPr>
            <a:r>
              <a:rPr lang="en-US" sz="2400" dirty="0" smtClean="0">
                <a:latin typeface="Trebuchet MS" panose="020B0603020202020204" pitchFamily="34" charset="0"/>
              </a:rPr>
              <a:t>For </a:t>
            </a:r>
            <a:r>
              <a:rPr lang="en-US" sz="2400" dirty="0">
                <a:latin typeface="Trebuchet MS" panose="020B0603020202020204" pitchFamily="34" charset="0"/>
              </a:rPr>
              <a:t>filings due on or after January 1, 2017, one </a:t>
            </a:r>
            <a:br>
              <a:rPr lang="en-US" sz="2400" dirty="0">
                <a:latin typeface="Trebuchet MS" panose="020B0603020202020204" pitchFamily="34" charset="0"/>
              </a:rPr>
            </a:br>
            <a:r>
              <a:rPr lang="en-US" sz="2400" dirty="0">
                <a:latin typeface="Trebuchet MS" panose="020B0603020202020204" pitchFamily="34" charset="0"/>
              </a:rPr>
              <a:t>30-day extension may be </a:t>
            </a:r>
            <a:r>
              <a:rPr lang="en-US" sz="2400" dirty="0" smtClean="0">
                <a:latin typeface="Trebuchet MS" panose="020B0603020202020204" pitchFamily="34" charset="0"/>
              </a:rPr>
              <a:t>requested</a:t>
            </a:r>
            <a:endParaRPr lang="en-US" sz="2400" dirty="0">
              <a:latin typeface="Trebuchet MS" panose="020B0603020202020204" pitchFamily="34" charset="0"/>
            </a:endParaRPr>
          </a:p>
          <a:p>
            <a:pPr marL="231775" indent="-231775" algn="l">
              <a:buClr>
                <a:srgbClr val="372990"/>
              </a:buClr>
              <a:buFont typeface="Wingdings" panose="05000000000000000000" pitchFamily="2" charset="2"/>
              <a:buChar char="§"/>
            </a:pPr>
            <a:r>
              <a:rPr lang="en-US" sz="2400" dirty="0" smtClean="0">
                <a:latin typeface="Trebuchet MS" panose="020B0603020202020204" pitchFamily="34" charset="0"/>
              </a:rPr>
              <a:t>Application </a:t>
            </a:r>
            <a:r>
              <a:rPr lang="en-US" sz="2400" dirty="0">
                <a:latin typeface="Trebuchet MS" panose="020B0603020202020204" pitchFamily="34" charset="0"/>
              </a:rPr>
              <a:t>Form 8809 must be used, including a detailed explanation on why additional time is </a:t>
            </a:r>
            <a:r>
              <a:rPr lang="en-US" sz="2400" dirty="0" smtClean="0">
                <a:latin typeface="Trebuchet MS" panose="020B0603020202020204" pitchFamily="34" charset="0"/>
              </a:rPr>
              <a:t>needed </a:t>
            </a:r>
            <a:endParaRPr lang="en-US" sz="2400" dirty="0">
              <a:latin typeface="Trebuchet MS" panose="020B0603020202020204" pitchFamily="34" charset="0"/>
            </a:endParaRPr>
          </a:p>
          <a:p>
            <a:pPr marL="231775" indent="-231775" algn="l">
              <a:buClr>
                <a:srgbClr val="372990"/>
              </a:buClr>
              <a:buFont typeface="Wingdings" panose="05000000000000000000" pitchFamily="2" charset="2"/>
              <a:buChar char="§"/>
            </a:pPr>
            <a:r>
              <a:rPr lang="en-US" sz="2400" dirty="0" smtClean="0">
                <a:latin typeface="Trebuchet MS" panose="020B0603020202020204" pitchFamily="34" charset="0"/>
              </a:rPr>
              <a:t>IRS </a:t>
            </a:r>
            <a:r>
              <a:rPr lang="en-US" sz="2400" dirty="0">
                <a:latin typeface="Trebuchet MS" panose="020B0603020202020204" pitchFamily="34" charset="0"/>
              </a:rPr>
              <a:t>only will grant extension in cases of </a:t>
            </a:r>
            <a:r>
              <a:rPr lang="en-US" sz="2400" b="1" dirty="0">
                <a:latin typeface="Trebuchet MS" panose="020B0603020202020204" pitchFamily="34" charset="0"/>
              </a:rPr>
              <a:t>extraordinary circumstances or </a:t>
            </a:r>
            <a:r>
              <a:rPr lang="en-US" sz="2400" b="1" dirty="0" smtClean="0">
                <a:latin typeface="Trebuchet MS" panose="020B0603020202020204" pitchFamily="34" charset="0"/>
              </a:rPr>
              <a:t>catastrophe</a:t>
            </a:r>
            <a:endParaRPr lang="en-US" sz="2400" b="1" dirty="0">
              <a:latin typeface="Trebuchet MS" panose="020B0603020202020204" pitchFamily="34" charset="0"/>
            </a:endParaRPr>
          </a:p>
          <a:p>
            <a:pPr marL="231775" indent="-231775" algn="l">
              <a:buClr>
                <a:srgbClr val="372990"/>
              </a:buClr>
              <a:buFont typeface="Wingdings" panose="05000000000000000000" pitchFamily="2" charset="2"/>
              <a:buChar char="§"/>
            </a:pPr>
            <a:r>
              <a:rPr lang="en-US" sz="2400" dirty="0" smtClean="0">
                <a:latin typeface="Trebuchet MS" panose="020B0603020202020204" pitchFamily="34" charset="0"/>
              </a:rPr>
              <a:t>This </a:t>
            </a:r>
            <a:r>
              <a:rPr lang="en-US" sz="2400" dirty="0">
                <a:latin typeface="Trebuchet MS" panose="020B0603020202020204" pitchFamily="34" charset="0"/>
              </a:rPr>
              <a:t>does not affect extensions to furnish W-2 forms to </a:t>
            </a:r>
            <a:r>
              <a:rPr lang="en-US" sz="2400" dirty="0" smtClean="0">
                <a:latin typeface="Trebuchet MS" panose="020B0603020202020204" pitchFamily="34" charset="0"/>
              </a:rPr>
              <a:t>employees</a:t>
            </a:r>
            <a:endParaRPr lang="en-US" sz="2400" dirty="0">
              <a:latin typeface="Trebuchet MS" panose="020B0603020202020204" pitchFamily="34" charset="0"/>
            </a:endParaRPr>
          </a:p>
          <a:p>
            <a:pPr marL="342900" indent="-342900" algn="l">
              <a:buClr>
                <a:srgbClr val="372990"/>
              </a:buClr>
              <a:buFont typeface="Arial" panose="020B0604020202020204" pitchFamily="34" charset="0"/>
              <a:buChar char="•"/>
            </a:pPr>
            <a:endParaRPr lang="en-US" sz="2400" dirty="0" smtClean="0">
              <a:latin typeface="Trebuchet MS"/>
              <a:cs typeface="Trebuchet MS"/>
            </a:endParaRPr>
          </a:p>
          <a:p>
            <a:pPr marL="342900" indent="-342900" algn="l">
              <a:buClr>
                <a:srgbClr val="372990"/>
              </a:buClr>
              <a:buFont typeface="Arial" panose="020B0604020202020204" pitchFamily="34" charset="0"/>
              <a:buChar char="•"/>
            </a:pPr>
            <a:endParaRPr lang="en-US" sz="2000" dirty="0" smtClean="0">
              <a:latin typeface="Trebuchet MS"/>
              <a:cs typeface="Trebuchet MS"/>
            </a:endParaRPr>
          </a:p>
          <a:p>
            <a:pPr marL="342900" indent="-342900" algn="l">
              <a:buClr>
                <a:srgbClr val="372990"/>
              </a:buClr>
              <a:buFont typeface="Arial" panose="020B0604020202020204" pitchFamily="34" charset="0"/>
              <a:buChar char="•"/>
            </a:pPr>
            <a:endParaRPr lang="en-US" sz="2000" dirty="0">
              <a:latin typeface="Trebuchet MS"/>
              <a:cs typeface="Trebuchet MS"/>
            </a:endParaRPr>
          </a:p>
          <a:p>
            <a:pPr marL="342900" indent="-342900" algn="l">
              <a:buClr>
                <a:srgbClr val="372990"/>
              </a:buClr>
              <a:buFont typeface="Arial" panose="020B0604020202020204" pitchFamily="34" charset="0"/>
              <a:buChar char="•"/>
            </a:pPr>
            <a:endParaRPr lang="en-US" sz="2000" dirty="0" smtClean="0">
              <a:latin typeface="Trebuchet MS"/>
              <a:cs typeface="Trebuchet MS"/>
            </a:endParaRPr>
          </a:p>
          <a:p>
            <a:pPr marL="342900" indent="-342900" algn="l">
              <a:buClr>
                <a:srgbClr val="372990"/>
              </a:buClr>
              <a:buFont typeface="Arial" panose="020B0604020202020204" pitchFamily="34" charset="0"/>
              <a:buChar char="•"/>
            </a:pPr>
            <a:endParaRPr lang="en-US" sz="2000" dirty="0">
              <a:latin typeface="Trebuchet MS"/>
              <a:cs typeface="Trebuchet MS"/>
            </a:endParaRPr>
          </a:p>
          <a:p>
            <a:pPr algn="l">
              <a:buClr>
                <a:srgbClr val="372990"/>
              </a:buClr>
            </a:pPr>
            <a:endParaRPr lang="en-US" sz="2000" dirty="0">
              <a:latin typeface="Trebuchet MS"/>
              <a:cs typeface="Trebuchet MS"/>
            </a:endParaRPr>
          </a:p>
        </p:txBody>
      </p:sp>
      <p:sp>
        <p:nvSpPr>
          <p:cNvPr id="4" name="Rectangle 3"/>
          <p:cNvSpPr/>
          <p:nvPr/>
        </p:nvSpPr>
        <p:spPr>
          <a:xfrm>
            <a:off x="1" y="448218"/>
            <a:ext cx="9144000" cy="1440700"/>
          </a:xfrm>
          <a:prstGeom prst="rect">
            <a:avLst/>
          </a:prstGeom>
          <a:gradFill>
            <a:gsLst>
              <a:gs pos="0">
                <a:srgbClr val="372990"/>
              </a:gs>
              <a:gs pos="49000">
                <a:srgbClr val="183188"/>
              </a:gs>
              <a:gs pos="100000">
                <a:srgbClr val="196069"/>
              </a:gs>
            </a:gsLst>
            <a:lin ang="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448219"/>
            <a:ext cx="7772400" cy="1440699"/>
          </a:xfrm>
          <a:noFill/>
        </p:spPr>
        <p:txBody>
          <a:bodyPr>
            <a:normAutofit/>
          </a:bodyPr>
          <a:lstStyle/>
          <a:p>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a:cs typeface="Trebuchet MS"/>
              </a:rPr>
              <a:t>W-2 Extension Change</a:t>
            </a:r>
            <a:endParaRPr lang="en-US" sz="3200" dirty="0">
              <a:latin typeface="Trebuchet MS"/>
              <a:cs typeface="Trebuchet MS"/>
            </a:endParaRPr>
          </a:p>
        </p:txBody>
      </p:sp>
      <p:pic>
        <p:nvPicPr>
          <p:cNvPr id="5" name="Picture 4" descr="CmplyRght_Logo_CMYK.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2981" y="6156503"/>
            <a:ext cx="2076450" cy="457200"/>
          </a:xfrm>
          <a:prstGeom prst="rect">
            <a:avLst/>
          </a:prstGeom>
        </p:spPr>
      </p:pic>
    </p:spTree>
    <p:extLst>
      <p:ext uri="{BB962C8B-B14F-4D97-AF65-F5344CB8AC3E}">
        <p14:creationId xmlns:p14="http://schemas.microsoft.com/office/powerpoint/2010/main" val="573368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48219"/>
            <a:ext cx="9144000" cy="2294448"/>
          </a:xfrm>
          <a:prstGeom prst="rect">
            <a:avLst/>
          </a:prstGeom>
          <a:gradFill>
            <a:gsLst>
              <a:gs pos="0">
                <a:srgbClr val="372990"/>
              </a:gs>
              <a:gs pos="49000">
                <a:srgbClr val="183188"/>
              </a:gs>
              <a:gs pos="100000">
                <a:srgbClr val="196069"/>
              </a:gs>
            </a:gsLst>
            <a:lin ang="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0" y="448219"/>
            <a:ext cx="9144000" cy="2294448"/>
          </a:xfrm>
          <a:noFill/>
        </p:spPr>
        <p:txBody>
          <a:bodyPr>
            <a:normAutofit/>
          </a:bodyPr>
          <a:lstStyle/>
          <a:p>
            <a:r>
              <a:rPr 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a:cs typeface="Trebuchet MS"/>
              </a:rPr>
              <a:t>#3</a:t>
            </a: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a:cs typeface="Trebuchet MS"/>
              </a:rPr>
              <a:t/>
            </a:r>
            <a:b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a:cs typeface="Trebuchet MS"/>
              </a:rPr>
            </a:b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a:cs typeface="Trebuchet MS"/>
              </a:rPr>
              <a:t>W-2 Penalties Are on the Rise</a:t>
            </a:r>
            <a:endParaRPr lang="en-US" sz="3600" dirty="0">
              <a:latin typeface="Trebuchet MS"/>
              <a:cs typeface="Trebuchet MS"/>
            </a:endParaRPr>
          </a:p>
        </p:txBody>
      </p:sp>
      <p:pic>
        <p:nvPicPr>
          <p:cNvPr id="7" name="Picture 6" descr="CmplyRght_Logo_CMYK.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2981" y="6156503"/>
            <a:ext cx="2076450" cy="4572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30185" y="3200400"/>
            <a:ext cx="3883631" cy="2579427"/>
          </a:xfrm>
          <a:prstGeom prst="rect">
            <a:avLst/>
          </a:prstGeom>
          <a:ln>
            <a:noFill/>
          </a:ln>
          <a:effectLst>
            <a:softEdge rad="112500"/>
          </a:effectLst>
        </p:spPr>
      </p:pic>
    </p:spTree>
    <p:extLst>
      <p:ext uri="{BB962C8B-B14F-4D97-AF65-F5344CB8AC3E}">
        <p14:creationId xmlns:p14="http://schemas.microsoft.com/office/powerpoint/2010/main" val="2134471285"/>
      </p:ext>
    </p:extLst>
  </p:cSld>
  <p:clrMapOvr>
    <a:masterClrMapping/>
  </p:clrMapOvr>
</p:sld>
</file>

<file path=ppt/theme/theme1.xml><?xml version="1.0" encoding="utf-8"?>
<a:theme xmlns:a="http://schemas.openxmlformats.org/drawingml/2006/main" name="CR_PPTemplate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CR_PPTemplate (3)</Template>
  <TotalTime>4645</TotalTime>
  <Words>2804</Words>
  <Application>Microsoft Office PowerPoint</Application>
  <PresentationFormat>On-screen Show (4:3)</PresentationFormat>
  <Paragraphs>232</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CR_PPTemplate (3)</vt:lpstr>
      <vt:lpstr>W-2s, 1099s and ACA Forms: 5 Things Every Employer Needs to Know Before Filing</vt:lpstr>
      <vt:lpstr>W-2s, 1099s and ACA Forms: 5 Things Every Employer Needs to  Know Before Filing</vt:lpstr>
      <vt:lpstr>Before We Get Started … A Quick Poll</vt:lpstr>
      <vt:lpstr>#1 E-file Deadlines Have Changed</vt:lpstr>
      <vt:lpstr>1099-MISC E-Filing Deadline Change</vt:lpstr>
      <vt:lpstr>W-2 Filing Deadline Change</vt:lpstr>
      <vt:lpstr>#2 W-2 Extensions Are Harder to Get</vt:lpstr>
      <vt:lpstr>W-2 Extension Change</vt:lpstr>
      <vt:lpstr>#3 W-2 Penalties Are on the Rise</vt:lpstr>
      <vt:lpstr>Form W-2 Penalties Increasing</vt:lpstr>
      <vt:lpstr>#4 An ACA Extension Is Unlikely</vt:lpstr>
      <vt:lpstr>ACA Reporting Challenges</vt:lpstr>
      <vt:lpstr>2017 ACA Reporting Dates</vt:lpstr>
      <vt:lpstr>#5 E-filing Offers Many Advantages</vt:lpstr>
      <vt:lpstr>Benefits of Electronic Tax Reporting</vt:lpstr>
      <vt:lpstr>Selecting the Right Partner</vt:lpstr>
      <vt:lpstr>Let’s See How It Works</vt:lpstr>
      <vt:lpstr>Questions?</vt:lpstr>
    </vt:vector>
  </TitlesOfParts>
  <Company>Everglades Direct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Poster Compliance Audit: Is Your Business at Risk?</dc:title>
  <dc:creator>Sawyer, Kimberly (ED)</dc:creator>
  <cp:lastModifiedBy>Lizotte, Jaime (ED)</cp:lastModifiedBy>
  <cp:revision>167</cp:revision>
  <cp:lastPrinted>2016-10-17T20:56:05Z</cp:lastPrinted>
  <dcterms:created xsi:type="dcterms:W3CDTF">2016-03-25T14:32:32Z</dcterms:created>
  <dcterms:modified xsi:type="dcterms:W3CDTF">2016-10-21T21:14:35Z</dcterms:modified>
</cp:coreProperties>
</file>