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258" r:id="rId3"/>
    <p:sldId id="312" r:id="rId4"/>
    <p:sldId id="257" r:id="rId5"/>
    <p:sldId id="307" r:id="rId6"/>
    <p:sldId id="264" r:id="rId7"/>
    <p:sldId id="305" r:id="rId8"/>
    <p:sldId id="321" r:id="rId9"/>
    <p:sldId id="322" r:id="rId10"/>
    <p:sldId id="323" r:id="rId11"/>
    <p:sldId id="314" r:id="rId12"/>
    <p:sldId id="308" r:id="rId13"/>
    <p:sldId id="316" r:id="rId14"/>
    <p:sldId id="315" r:id="rId15"/>
    <p:sldId id="267" r:id="rId16"/>
    <p:sldId id="302" r:id="rId17"/>
    <p:sldId id="268" r:id="rId18"/>
    <p:sldId id="324" r:id="rId19"/>
    <p:sldId id="271" r:id="rId20"/>
    <p:sldId id="272" r:id="rId21"/>
    <p:sldId id="273" r:id="rId22"/>
    <p:sldId id="275" r:id="rId23"/>
    <p:sldId id="276" r:id="rId24"/>
    <p:sldId id="325" r:id="rId25"/>
    <p:sldId id="326" r:id="rId26"/>
    <p:sldId id="327" r:id="rId27"/>
    <p:sldId id="329" r:id="rId28"/>
    <p:sldId id="330" r:id="rId29"/>
    <p:sldId id="278" r:id="rId30"/>
    <p:sldId id="279" r:id="rId31"/>
    <p:sldId id="280" r:id="rId32"/>
    <p:sldId id="281" r:id="rId33"/>
    <p:sldId id="335" r:id="rId34"/>
    <p:sldId id="331" r:id="rId35"/>
    <p:sldId id="333" r:id="rId36"/>
    <p:sldId id="300" r:id="rId37"/>
    <p:sldId id="301" r:id="rId3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188"/>
    <a:srgbClr val="4C4184"/>
    <a:srgbClr val="372990"/>
    <a:srgbClr val="196069"/>
    <a:srgbClr val="096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29" autoAdjust="0"/>
  </p:normalViewPr>
  <p:slideViewPr>
    <p:cSldViewPr snapToGrid="0" snapToObjects="1">
      <p:cViewPr varScale="1">
        <p:scale>
          <a:sx n="99" d="100"/>
          <a:sy n="99" d="100"/>
        </p:scale>
        <p:origin x="-19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8A68F-39AF-4219-A33B-D9AE91181840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3AB34-8D99-47E4-A591-EE1184477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96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6CB62-F07C-4427-82B5-72A1EC3F8A32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D328-B893-4595-81FE-7E3343661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4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56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1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5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1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6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8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8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8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2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08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02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D328-B893-4595-81FE-7E3343661D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3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84EA3-27C2-4EB5-8B9A-0702D00FC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7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34925"/>
            <a:ext cx="924877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53B76-779A-43D2-8587-5A160DA9B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04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76F53-0198-4046-A8EA-D71B2F7E54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144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14554-75FB-40F5-B880-7839E6814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779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D4960-ABC5-4BCE-B91B-0260987886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43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E9F28-98E7-4383-A5F3-8CC495011A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025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5AF6D-49AC-4F76-8F02-077556FC5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750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6B5C8-2EBB-4A10-ACB5-5BAAD995A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87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0D7A4-9054-43E7-AA43-CAC19E141E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42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45171-7786-403E-8FDF-0EAD11A52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138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20C53-D683-449B-BDAF-6087E9461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997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CEB5E-A3AF-4BD2-911D-D5FB195DA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64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C201C-B42A-4ED7-AC8D-004407615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40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10/6/2016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Posting Compliance and Lawsuits – Why You Should Care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E08D7-93B6-4BE0-86DB-919350F642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9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1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8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8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5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368C-E068-8647-A52A-57AB97D9572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5447B-0070-8146-BAE4-9BF0413A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1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34925"/>
            <a:ext cx="9248776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90600"/>
            <a:ext cx="8115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553200"/>
            <a:ext cx="21336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10/6/2016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553200"/>
            <a:ext cx="4343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latin typeface="Arial" pitchFamily="34" charset="0"/>
                <a:ea typeface="ヒラギノ角ゴ Pro W3" pitchFamily="2" charset="-128"/>
              </a:rPr>
              <a:t>Posting Compliance and Lawsuits – Why You Should 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990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889AD76-665B-4C79-A3D2-49B9000A651E}" type="slidenum">
              <a:rPr lang="en-US" altLang="en-US" smtClean="0">
                <a:latin typeface="Arial" pitchFamily="34" charset="0"/>
                <a:ea typeface="ヒラギノ角ゴ Pro W3" pitchFamily="2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itchFamily="34" charset="0"/>
              <a:ea typeface="ヒラギノ角ゴ Pro W3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06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223" y="2998792"/>
            <a:ext cx="8431585" cy="58695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Presented by 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Roundup of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Labor Law Posting Changes: What Do They Mean for Your Business?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572000" y="3916570"/>
            <a:ext cx="2712720" cy="1608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latin typeface="Trebuchet MS"/>
                <a:cs typeface="Trebuchet MS"/>
              </a:rPr>
              <a:t>Ashley Kaplan,</a:t>
            </a:r>
          </a:p>
          <a:p>
            <a:pPr algn="l"/>
            <a:r>
              <a:rPr lang="en-US" sz="1600" dirty="0"/>
              <a:t>Sr. Employment </a:t>
            </a:r>
            <a:r>
              <a:rPr lang="en-US" sz="1600" dirty="0" smtClean="0"/>
              <a:t>Law Attorney for </a:t>
            </a:r>
            <a:r>
              <a:rPr lang="en-US" sz="1600" dirty="0"/>
              <a:t>Poster </a:t>
            </a:r>
            <a:r>
              <a:rPr lang="en-US" sz="1600" dirty="0" smtClean="0"/>
              <a:t>Guard</a:t>
            </a:r>
            <a:endParaRPr lang="en-US" sz="1600" dirty="0" smtClean="0">
              <a:latin typeface="Trebuchet MS"/>
              <a:cs typeface="Trebuchet MS"/>
            </a:endParaRPr>
          </a:p>
          <a:p>
            <a:pPr algn="l"/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318351" y="3916570"/>
            <a:ext cx="2497457" cy="1608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58" y="3662762"/>
            <a:ext cx="1562023" cy="186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0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681" y="2230417"/>
            <a:ext cx="8602312" cy="3612118"/>
          </a:xfrm>
        </p:spPr>
        <p:txBody>
          <a:bodyPr>
            <a:noAutofit/>
          </a:bodyPr>
          <a:lstStyle/>
          <a:p>
            <a:pPr lvl="1" algn="l">
              <a:buClr>
                <a:srgbClr val="183188"/>
              </a:buClr>
            </a:pPr>
            <a:endParaRPr lang="en-US" sz="1600" dirty="0">
              <a:latin typeface="Trebuchet MS"/>
              <a:cs typeface="Trebuchet MS"/>
            </a:endParaRPr>
          </a:p>
          <a:p>
            <a:pPr marL="742950" lvl="1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/>
                <a:cs typeface="Trebuchet MS"/>
              </a:rPr>
              <a:t>Occupational Safety and Health Act (OSHA) </a:t>
            </a:r>
            <a:r>
              <a:rPr lang="en-US" sz="1600" dirty="0" smtClean="0">
                <a:latin typeface="Trebuchet MS"/>
                <a:cs typeface="Trebuchet MS"/>
              </a:rPr>
              <a:t>poster</a:t>
            </a:r>
          </a:p>
          <a:p>
            <a:pPr marL="1200150" lvl="2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rebuchet MS"/>
                <a:cs typeface="Trebuchet MS"/>
              </a:rPr>
              <a:t>Mandatory </a:t>
            </a:r>
            <a:r>
              <a:rPr lang="en-US" sz="1400" dirty="0">
                <a:latin typeface="Trebuchet MS"/>
                <a:cs typeface="Trebuchet MS"/>
              </a:rPr>
              <a:t>notification requirement effective August 10, 2016 </a:t>
            </a:r>
            <a:br>
              <a:rPr lang="en-US" sz="1400" dirty="0">
                <a:latin typeface="Trebuchet MS"/>
                <a:cs typeface="Trebuchet MS"/>
              </a:rPr>
            </a:br>
            <a:r>
              <a:rPr lang="en-US" sz="1400" dirty="0">
                <a:latin typeface="Trebuchet MS"/>
                <a:cs typeface="Trebuchet MS"/>
              </a:rPr>
              <a:t>(enforcement </a:t>
            </a:r>
            <a:r>
              <a:rPr lang="en-US" sz="1400" dirty="0" smtClean="0">
                <a:latin typeface="Trebuchet MS"/>
                <a:cs typeface="Trebuchet MS"/>
              </a:rPr>
              <a:t>began December 1</a:t>
            </a:r>
            <a:r>
              <a:rPr lang="en-US" sz="1400" dirty="0">
                <a:latin typeface="Trebuchet MS"/>
                <a:cs typeface="Trebuchet MS"/>
              </a:rPr>
              <a:t>, </a:t>
            </a:r>
            <a:r>
              <a:rPr lang="en-US" sz="1400" dirty="0" smtClean="0">
                <a:latin typeface="Trebuchet MS"/>
                <a:cs typeface="Trebuchet MS"/>
              </a:rPr>
              <a:t>2016)</a:t>
            </a:r>
          </a:p>
          <a:p>
            <a:pPr marL="742950" lvl="1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Trebuchet MS"/>
              <a:cs typeface="Trebuchet MS"/>
            </a:endParaRPr>
          </a:p>
          <a:p>
            <a:pPr marL="742950" lvl="1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Fair Labor Standards Act (FLSA) poster</a:t>
            </a:r>
          </a:p>
          <a:p>
            <a:pPr marL="1200150" lvl="2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rebuchet MS"/>
                <a:cs typeface="Trebuchet MS"/>
              </a:rPr>
              <a:t>Mandatory </a:t>
            </a:r>
            <a:r>
              <a:rPr lang="en-US" sz="1400" dirty="0">
                <a:latin typeface="Trebuchet MS"/>
                <a:cs typeface="Trebuchet MS"/>
              </a:rPr>
              <a:t>poster update effective August 1, </a:t>
            </a:r>
            <a:r>
              <a:rPr lang="en-US" sz="1400" dirty="0" smtClean="0">
                <a:latin typeface="Trebuchet MS"/>
                <a:cs typeface="Trebuchet MS"/>
              </a:rPr>
              <a:t>2016</a:t>
            </a:r>
          </a:p>
          <a:p>
            <a:pPr marL="1200150" lvl="2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400" dirty="0" smtClean="0">
              <a:latin typeface="Trebuchet MS"/>
              <a:cs typeface="Trebuchet MS"/>
            </a:endParaRPr>
          </a:p>
          <a:p>
            <a:pPr marL="742950" lvl="1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Employee </a:t>
            </a:r>
            <a:r>
              <a:rPr lang="en-US" sz="1600" dirty="0">
                <a:latin typeface="Trebuchet MS"/>
                <a:cs typeface="Trebuchet MS"/>
              </a:rPr>
              <a:t>Polygraph Protection Act (EPPA) </a:t>
            </a:r>
            <a:r>
              <a:rPr lang="en-US" sz="1600" dirty="0" smtClean="0">
                <a:latin typeface="Trebuchet MS"/>
                <a:cs typeface="Trebuchet MS"/>
              </a:rPr>
              <a:t>poster</a:t>
            </a:r>
          </a:p>
          <a:p>
            <a:pPr marL="1200150" lvl="2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Trebuchet MS"/>
                <a:cs typeface="Trebuchet MS"/>
              </a:rPr>
              <a:t>Mandatory </a:t>
            </a:r>
            <a:r>
              <a:rPr lang="en-US" sz="1400" dirty="0">
                <a:latin typeface="Trebuchet MS"/>
                <a:cs typeface="Trebuchet MS"/>
              </a:rPr>
              <a:t>poster update effective August 1, 2016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Poster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Changes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67" y="1888918"/>
            <a:ext cx="2253789" cy="225378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993" y="2121408"/>
            <a:ext cx="6875784" cy="4263695"/>
          </a:xfrm>
        </p:spPr>
        <p:txBody>
          <a:bodyPr>
            <a:no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New OSHA </a:t>
            </a:r>
            <a:r>
              <a:rPr lang="en-US" altLang="en-US" sz="1600" u="sng" dirty="0">
                <a:latin typeface="Trebuchet MS" panose="020B0603020202020204" pitchFamily="34" charset="0"/>
              </a:rPr>
              <a:t>electronic reporting</a:t>
            </a:r>
            <a:r>
              <a:rPr lang="en-US" altLang="en-US" sz="1600" dirty="0">
                <a:latin typeface="Trebuchet MS" panose="020B0603020202020204" pitchFamily="34" charset="0"/>
              </a:rPr>
              <a:t> rule issued May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2016</a:t>
            </a:r>
          </a:p>
          <a:p>
            <a:pPr marL="285750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800" dirty="0" smtClean="0">
              <a:latin typeface="Trebuchet MS" panose="020B0603020202020204" pitchFamily="34" charset="0"/>
            </a:endParaRPr>
          </a:p>
          <a:p>
            <a:pPr marL="742950" lvl="1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 smtClean="0">
                <a:latin typeface="Trebuchet MS" panose="020B0603020202020204" pitchFamily="34" charset="0"/>
              </a:rPr>
              <a:t>Employers </a:t>
            </a:r>
            <a:r>
              <a:rPr lang="en-US" altLang="en-US" sz="1600" dirty="0">
                <a:latin typeface="Trebuchet MS" panose="020B0603020202020204" pitchFamily="34" charset="0"/>
              </a:rPr>
              <a:t>with 250+ employees (if already required to keep injury and illness records) and with 20-249 employees (in certain high-risk industries) must submit data electronically to OSHA effective July 2017</a:t>
            </a:r>
          </a:p>
          <a:p>
            <a:pPr lvl="1" algn="l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alt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New rule includes mandatory </a:t>
            </a:r>
            <a:r>
              <a:rPr lang="en-US" altLang="en-US" sz="1600" u="sng" dirty="0">
                <a:latin typeface="Trebuchet MS" panose="020B0603020202020204" pitchFamily="34" charset="0"/>
              </a:rPr>
              <a:t>employee notification</a:t>
            </a:r>
            <a:r>
              <a:rPr lang="en-US" altLang="en-US" sz="1600" dirty="0">
                <a:latin typeface="Trebuchet MS" panose="020B0603020202020204" pitchFamily="34" charset="0"/>
              </a:rPr>
              <a:t>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requirement</a:t>
            </a:r>
          </a:p>
          <a:p>
            <a:pPr marL="285750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800" dirty="0" smtClean="0">
              <a:latin typeface="Trebuchet MS" panose="020B0603020202020204" pitchFamily="34" charset="0"/>
            </a:endParaRPr>
          </a:p>
          <a:p>
            <a:pPr marL="742950" lvl="1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 smtClean="0">
                <a:latin typeface="Trebuchet MS" panose="020B0603020202020204" pitchFamily="34" charset="0"/>
              </a:rPr>
              <a:t>Must </a:t>
            </a:r>
            <a:r>
              <a:rPr lang="en-US" altLang="en-US" sz="1600" dirty="0">
                <a:latin typeface="Trebuchet MS" panose="020B0603020202020204" pitchFamily="34" charset="0"/>
              </a:rPr>
              <a:t>inform employees that they may not be retaliated against for reporting a work-related injury or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illness</a:t>
            </a:r>
          </a:p>
          <a:p>
            <a:pPr marL="742950" lvl="1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Employers may satisfy notification requirement by posting latest OSHA poster (updated version issued on or after April 2015)</a:t>
            </a:r>
          </a:p>
          <a:p>
            <a:pPr marL="742950" lvl="1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 smtClean="0">
                <a:latin typeface="Trebuchet MS" panose="020B0603020202020204" pitchFamily="34" charset="0"/>
              </a:rPr>
              <a:t>Effective </a:t>
            </a:r>
            <a:r>
              <a:rPr lang="en-US" altLang="en-US" sz="1600" dirty="0">
                <a:latin typeface="Trebuchet MS" panose="020B0603020202020204" pitchFamily="34" charset="0"/>
              </a:rPr>
              <a:t>August 10, 2016 (enforcement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began 12/1/16)</a:t>
            </a:r>
          </a:p>
          <a:p>
            <a:pPr marL="742950" lvl="1" indent="-285750" algn="l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1600" dirty="0" smtClean="0">
                <a:latin typeface="Trebuchet MS" panose="020B0603020202020204" pitchFamily="34" charset="0"/>
              </a:rPr>
              <a:t>Applies </a:t>
            </a:r>
            <a:r>
              <a:rPr lang="en-US" altLang="en-US" sz="1600" dirty="0">
                <a:latin typeface="Trebuchet MS" panose="020B0603020202020204" pitchFamily="34" charset="0"/>
              </a:rPr>
              <a:t>to all U.S. private employers, regardless of size or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industry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OSHA Poster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Change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79" y="4227594"/>
            <a:ext cx="1461317" cy="228330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490662" y="6409861"/>
            <a:ext cx="1487594" cy="5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183188"/>
              </a:buClr>
            </a:pPr>
            <a:r>
              <a:rPr lang="en-US" sz="1000" dirty="0" smtClean="0">
                <a:latin typeface="Trebuchet MS"/>
                <a:cs typeface="Trebuchet MS"/>
              </a:rPr>
              <a:t> updated poster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0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000" dirty="0" smtClean="0">
              <a:latin typeface="Trebuchet MS"/>
              <a:cs typeface="Trebuchet M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192776" y="3890758"/>
            <a:ext cx="1477969" cy="5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000" dirty="0" smtClean="0">
              <a:latin typeface="Trebuchet MS"/>
              <a:cs typeface="Trebuchet MS"/>
            </a:endParaRPr>
          </a:p>
          <a:p>
            <a:pPr>
              <a:buClr>
                <a:srgbClr val="183188"/>
              </a:buClr>
            </a:pPr>
            <a:r>
              <a:rPr lang="en-US" sz="1000" dirty="0" smtClean="0">
                <a:latin typeface="Trebuchet MS"/>
                <a:cs typeface="Trebuchet MS"/>
              </a:rPr>
              <a:t>previous poster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000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063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80" y="2230417"/>
            <a:ext cx="6286280" cy="3926086"/>
          </a:xfrm>
        </p:spPr>
        <p:txBody>
          <a:bodyPr>
            <a:noAutofit/>
          </a:bodyPr>
          <a:lstStyle/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Mandatory poster change effective August 1, 2016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800" dirty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  <a:cs typeface="Trebuchet MS"/>
              </a:rPr>
              <a:t>Applies to virtually all </a:t>
            </a:r>
            <a:r>
              <a:rPr lang="en-US" sz="1600" dirty="0" smtClean="0">
                <a:latin typeface="Trebuchet MS" panose="020B0603020202020204" pitchFamily="34" charset="0"/>
                <a:cs typeface="Trebuchet MS"/>
              </a:rPr>
              <a:t>U.S</a:t>
            </a:r>
            <a:r>
              <a:rPr lang="en-US" sz="1600" dirty="0">
                <a:latin typeface="Trebuchet MS" panose="020B0603020202020204" pitchFamily="34" charset="0"/>
                <a:cs typeface="Trebuchet MS"/>
              </a:rPr>
              <a:t>. employers, regardless of employee size or industry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altLang="en-US" sz="800" dirty="0" smtClean="0">
              <a:latin typeface="Trebuchet MS" panose="020B0603020202020204" pitchFamily="34" charset="0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Includes </a:t>
            </a:r>
            <a:r>
              <a:rPr lang="en-US" altLang="en-US" sz="1600" dirty="0">
                <a:latin typeface="Trebuchet MS" panose="020B0603020202020204" pitchFamily="34" charset="0"/>
              </a:rPr>
              <a:t>new information about misclassification of independent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contractors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altLang="en-US" sz="800" dirty="0" smtClean="0">
              <a:latin typeface="Trebuchet MS" panose="020B0603020202020204" pitchFamily="34" charset="0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Notifies </a:t>
            </a:r>
            <a:r>
              <a:rPr lang="en-US" altLang="en-US" sz="1600" dirty="0">
                <a:latin typeface="Trebuchet MS" panose="020B0603020202020204" pitchFamily="34" charset="0"/>
              </a:rPr>
              <a:t>employees of 2010 rule requiring accommodations for nursing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mothers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latin typeface="Trebuchet MS" panose="020B0603020202020204" pitchFamily="34" charset="0"/>
              </a:rPr>
              <a:t>Part </a:t>
            </a:r>
            <a:r>
              <a:rPr lang="en-US" altLang="en-US" sz="1600" dirty="0">
                <a:latin typeface="Trebuchet MS" panose="020B0603020202020204" pitchFamily="34" charset="0"/>
              </a:rPr>
              <a:t>of the Affordable Care Act; amendment to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FLSA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latin typeface="Trebuchet MS" panose="020B0603020202020204" pitchFamily="34" charset="0"/>
              </a:rPr>
              <a:t>Requires </a:t>
            </a:r>
            <a:r>
              <a:rPr lang="en-US" altLang="en-US" sz="1600" dirty="0">
                <a:latin typeface="Trebuchet MS" panose="020B0603020202020204" pitchFamily="34" charset="0"/>
              </a:rPr>
              <a:t>reasonable breaks for employees to express breast milk (for up to one year after child’s birth) in a private location other than the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restroom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altLang="en-US" sz="800" dirty="0" smtClean="0">
              <a:latin typeface="Trebuchet MS" panose="020B0603020202020204" pitchFamily="34" charset="0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Incorporates </a:t>
            </a:r>
            <a:r>
              <a:rPr lang="en-US" altLang="en-US" sz="1600" dirty="0">
                <a:latin typeface="Trebuchet MS" panose="020B0603020202020204" pitchFamily="34" charset="0"/>
              </a:rPr>
              <a:t>penalty increase based on Civil Penalties Inflation Adjustment Act  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FLSA Poster Change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70" y="2230417"/>
            <a:ext cx="2064447" cy="2917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5908329" cy="3640994"/>
          </a:xfrm>
        </p:spPr>
        <p:txBody>
          <a:bodyPr>
            <a:noAutofit/>
          </a:bodyPr>
          <a:lstStyle/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  <a:cs typeface="Trebuchet MS"/>
              </a:rPr>
              <a:t>Mandatory change effective August 1, 2016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  <a:cs typeface="Trebuchet MS"/>
              </a:rPr>
              <a:t>Applies to virtually all private U.S. employers, regardless of employee size or industry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(even </a:t>
            </a:r>
            <a:r>
              <a:rPr lang="en-US" altLang="en-US" sz="1600" dirty="0">
                <a:latin typeface="Trebuchet MS" panose="020B0603020202020204" pitchFamily="34" charset="0"/>
              </a:rPr>
              <a:t>if you do not conduct lie detector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tests)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altLang="en-US" sz="1600" dirty="0" smtClean="0">
              <a:latin typeface="Trebuchet MS" panose="020B0603020202020204" pitchFamily="34" charset="0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Poster </a:t>
            </a:r>
            <a:r>
              <a:rPr lang="en-US" altLang="en-US" sz="1600" dirty="0">
                <a:latin typeface="Trebuchet MS" panose="020B0603020202020204" pitchFamily="34" charset="0"/>
              </a:rPr>
              <a:t>change reflects increased penalties under Civil Penalties Inflation Adjustment </a:t>
            </a:r>
            <a:r>
              <a:rPr lang="en-US" altLang="en-US" sz="1600" dirty="0" smtClean="0">
                <a:latin typeface="Trebuchet MS" panose="020B0603020202020204" pitchFamily="34" charset="0"/>
              </a:rPr>
              <a:t>Act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altLang="en-US" sz="1600" dirty="0" smtClean="0">
              <a:latin typeface="Trebuchet MS" panose="020B0603020202020204" pitchFamily="34" charset="0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Specific </a:t>
            </a:r>
            <a:r>
              <a:rPr lang="en-US" altLang="en-US" sz="1600" dirty="0">
                <a:latin typeface="Trebuchet MS" panose="020B0603020202020204" pitchFamily="34" charset="0"/>
              </a:rPr>
              <a:t>penalties removed to allow for ongoing increases based on consumer price index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EPPA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Poster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Change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24" y="2413804"/>
            <a:ext cx="2158019" cy="3237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744" y="2230417"/>
            <a:ext cx="7229856" cy="3564400"/>
          </a:xfrm>
        </p:spPr>
        <p:txBody>
          <a:bodyPr>
            <a:noAutofit/>
          </a:bodyPr>
          <a:lstStyle/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Host of proposed legislation and pending federal regulatory activity that could impact labor law posters in 2017</a:t>
            </a: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New administration may lead to reduced federal regulatory activity; increased legislation expected at state/local levels</a:t>
            </a:r>
            <a:endParaRPr lang="en-US" sz="1600" dirty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“EEO Is the Law” posting still expected to change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Mandatory update expected based on </a:t>
            </a:r>
            <a:r>
              <a:rPr lang="en-US" sz="1600" dirty="0">
                <a:latin typeface="Trebuchet MS"/>
                <a:cs typeface="Trebuchet MS"/>
              </a:rPr>
              <a:t>4/8/15 </a:t>
            </a:r>
            <a:r>
              <a:rPr lang="en-US" sz="1600" dirty="0" smtClean="0">
                <a:latin typeface="Trebuchet MS"/>
                <a:cs typeface="Trebuchet MS"/>
              </a:rPr>
              <a:t>law </a:t>
            </a:r>
            <a:r>
              <a:rPr lang="en-US" sz="1600" dirty="0">
                <a:latin typeface="Trebuchet MS"/>
                <a:cs typeface="Trebuchet MS"/>
              </a:rPr>
              <a:t>prohibiting discrimination </a:t>
            </a:r>
            <a:r>
              <a:rPr lang="en-US" sz="1600" dirty="0" smtClean="0">
                <a:latin typeface="Trebuchet MS"/>
                <a:cs typeface="Trebuchet MS"/>
              </a:rPr>
              <a:t>based on sexual </a:t>
            </a:r>
            <a:r>
              <a:rPr lang="en-US" sz="1600" dirty="0">
                <a:latin typeface="Trebuchet MS"/>
                <a:cs typeface="Trebuchet MS"/>
              </a:rPr>
              <a:t>orientation and gender </a:t>
            </a:r>
            <a:r>
              <a:rPr lang="en-US" sz="1600" dirty="0" smtClean="0">
                <a:latin typeface="Trebuchet MS"/>
                <a:cs typeface="Trebuchet MS"/>
              </a:rPr>
              <a:t>identity, </a:t>
            </a:r>
            <a:r>
              <a:rPr lang="en-US" sz="1600" dirty="0">
                <a:latin typeface="Trebuchet MS"/>
                <a:cs typeface="Trebuchet MS"/>
              </a:rPr>
              <a:t>and 3/24/14 </a:t>
            </a:r>
            <a:r>
              <a:rPr lang="en-US" sz="1600" dirty="0" smtClean="0">
                <a:latin typeface="Trebuchet MS"/>
                <a:cs typeface="Trebuchet MS"/>
              </a:rPr>
              <a:t>law </a:t>
            </a:r>
            <a:r>
              <a:rPr lang="en-US" sz="1600" dirty="0">
                <a:latin typeface="Trebuchet MS"/>
                <a:cs typeface="Trebuchet MS"/>
              </a:rPr>
              <a:t>expanding veteran protections 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Not </a:t>
            </a:r>
            <a:r>
              <a:rPr lang="en-US" sz="1600" dirty="0">
                <a:latin typeface="Trebuchet MS"/>
                <a:cs typeface="Trebuchet MS"/>
              </a:rPr>
              <a:t>yet known whether new poster will be required for all employers or only federal </a:t>
            </a:r>
            <a:r>
              <a:rPr lang="en-US" sz="1600" dirty="0" smtClean="0">
                <a:latin typeface="Trebuchet MS"/>
                <a:cs typeface="Trebuchet MS"/>
              </a:rPr>
              <a:t>contractors to replace temporary supplement issued in 2015</a:t>
            </a:r>
            <a:endParaRPr lang="en-US" sz="1600" dirty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Pending Federal Poster Changes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Labor Law Compliance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7" y="2903193"/>
            <a:ext cx="4551546" cy="30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80" y="2230416"/>
            <a:ext cx="4527556" cy="3820006"/>
          </a:xfrm>
        </p:spPr>
        <p:txBody>
          <a:bodyPr>
            <a:noAutofit/>
          </a:bodyPr>
          <a:lstStyle/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</a:rPr>
              <a:t>Up to 15 state-issued postings required per state, covering issues such </a:t>
            </a:r>
            <a:r>
              <a:rPr lang="en-US" sz="1600" dirty="0" smtClean="0">
                <a:latin typeface="Trebuchet MS" panose="020B0603020202020204" pitchFamily="34" charset="0"/>
              </a:rPr>
              <a:t>as: 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latin typeface="Trebuchet MS" panose="020B0603020202020204" pitchFamily="34" charset="0"/>
              </a:rPr>
              <a:t>W</a:t>
            </a:r>
            <a:r>
              <a:rPr lang="en-US" sz="1500" dirty="0" smtClean="0">
                <a:latin typeface="Trebuchet MS" panose="020B0603020202020204" pitchFamily="34" charset="0"/>
              </a:rPr>
              <a:t>orkers</a:t>
            </a:r>
            <a:r>
              <a:rPr lang="en-US" sz="1500" dirty="0">
                <a:latin typeface="Trebuchet MS" panose="020B0603020202020204" pitchFamily="34" charset="0"/>
              </a:rPr>
              <a:t>’ C</a:t>
            </a:r>
            <a:r>
              <a:rPr lang="en-US" sz="1500" dirty="0" smtClean="0">
                <a:latin typeface="Trebuchet MS" panose="020B0603020202020204" pitchFamily="34" charset="0"/>
              </a:rPr>
              <a:t>ompensation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latin typeface="Trebuchet MS" panose="020B0603020202020204" pitchFamily="34" charset="0"/>
              </a:rPr>
              <a:t>U</a:t>
            </a:r>
            <a:r>
              <a:rPr lang="en-US" sz="1500" dirty="0" smtClean="0">
                <a:latin typeface="Trebuchet MS" panose="020B0603020202020204" pitchFamily="34" charset="0"/>
              </a:rPr>
              <a:t>nemployment </a:t>
            </a:r>
            <a:r>
              <a:rPr lang="en-US" sz="1500" dirty="0">
                <a:latin typeface="Trebuchet MS" panose="020B0603020202020204" pitchFamily="34" charset="0"/>
              </a:rPr>
              <a:t>I</a:t>
            </a:r>
            <a:r>
              <a:rPr lang="en-US" sz="1500" dirty="0" smtClean="0">
                <a:latin typeface="Trebuchet MS" panose="020B0603020202020204" pitchFamily="34" charset="0"/>
              </a:rPr>
              <a:t>nsurance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latin typeface="Trebuchet MS" panose="020B0603020202020204" pitchFamily="34" charset="0"/>
              </a:rPr>
              <a:t>S</a:t>
            </a:r>
            <a:r>
              <a:rPr lang="en-US" sz="1500" dirty="0" smtClean="0">
                <a:latin typeface="Trebuchet MS" panose="020B0603020202020204" pitchFamily="34" charset="0"/>
              </a:rPr>
              <a:t>tate </a:t>
            </a:r>
            <a:r>
              <a:rPr lang="en-US" sz="1500" dirty="0">
                <a:latin typeface="Trebuchet MS" panose="020B0603020202020204" pitchFamily="34" charset="0"/>
              </a:rPr>
              <a:t>M</a:t>
            </a:r>
            <a:r>
              <a:rPr lang="en-US" sz="1500" dirty="0" smtClean="0">
                <a:latin typeface="Trebuchet MS" panose="020B0603020202020204" pitchFamily="34" charset="0"/>
              </a:rPr>
              <a:t>inimum </a:t>
            </a:r>
            <a:r>
              <a:rPr lang="en-US" sz="1500" dirty="0">
                <a:latin typeface="Trebuchet MS" panose="020B0603020202020204" pitchFamily="34" charset="0"/>
              </a:rPr>
              <a:t>W</a:t>
            </a:r>
            <a:r>
              <a:rPr lang="en-US" sz="1500" dirty="0" smtClean="0">
                <a:latin typeface="Trebuchet MS" panose="020B0603020202020204" pitchFamily="34" charset="0"/>
              </a:rPr>
              <a:t>age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latin typeface="Trebuchet MS" panose="020B0603020202020204" pitchFamily="34" charset="0"/>
              </a:rPr>
              <a:t>F</a:t>
            </a:r>
            <a:r>
              <a:rPr lang="en-US" sz="1500" dirty="0" smtClean="0">
                <a:latin typeface="Trebuchet MS" panose="020B0603020202020204" pitchFamily="34" charset="0"/>
              </a:rPr>
              <a:t>air </a:t>
            </a:r>
            <a:r>
              <a:rPr lang="en-US" sz="1500" dirty="0">
                <a:latin typeface="Trebuchet MS" panose="020B0603020202020204" pitchFamily="34" charset="0"/>
              </a:rPr>
              <a:t>E</a:t>
            </a:r>
            <a:r>
              <a:rPr lang="en-US" sz="1500" dirty="0" smtClean="0">
                <a:latin typeface="Trebuchet MS" panose="020B0603020202020204" pitchFamily="34" charset="0"/>
              </a:rPr>
              <a:t>mployment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Trebuchet MS" panose="020B0603020202020204" pitchFamily="34" charset="0"/>
              </a:rPr>
              <a:t>Family/Medical </a:t>
            </a:r>
            <a:r>
              <a:rPr lang="en-US" sz="1500" dirty="0">
                <a:latin typeface="Trebuchet MS" panose="020B0603020202020204" pitchFamily="34" charset="0"/>
              </a:rPr>
              <a:t>L</a:t>
            </a:r>
            <a:r>
              <a:rPr lang="en-US" sz="1500" dirty="0" smtClean="0">
                <a:latin typeface="Trebuchet MS" panose="020B0603020202020204" pitchFamily="34" charset="0"/>
              </a:rPr>
              <a:t>eave </a:t>
            </a:r>
            <a:r>
              <a:rPr lang="en-US" sz="1500" dirty="0">
                <a:latin typeface="Trebuchet MS" panose="020B0603020202020204" pitchFamily="34" charset="0"/>
              </a:rPr>
              <a:t>B</a:t>
            </a:r>
            <a:r>
              <a:rPr lang="en-US" sz="1500" dirty="0" smtClean="0">
                <a:latin typeface="Trebuchet MS" panose="020B0603020202020204" pitchFamily="34" charset="0"/>
              </a:rPr>
              <a:t>enefits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latin typeface="Trebuchet MS" panose="020B0603020202020204" pitchFamily="34" charset="0"/>
              </a:rPr>
              <a:t>S</a:t>
            </a:r>
            <a:r>
              <a:rPr lang="en-US" sz="1500" dirty="0" smtClean="0">
                <a:latin typeface="Trebuchet MS" panose="020B0603020202020204" pitchFamily="34" charset="0"/>
              </a:rPr>
              <a:t>moking in the Workplace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Employers </a:t>
            </a:r>
            <a:r>
              <a:rPr lang="en-US" sz="1600" dirty="0">
                <a:latin typeface="Trebuchet MS" panose="020B0603020202020204" pitchFamily="34" charset="0"/>
              </a:rPr>
              <a:t>must post both federal and state postings even if there’s conflicting information  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State-Issued Labor Law Posters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05" y="2230416"/>
            <a:ext cx="3236495" cy="32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otalPstngsTable_1116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2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8218127" cy="3564400"/>
          </a:xfrm>
        </p:spPr>
        <p:txBody>
          <a:bodyPr>
            <a:noAutofit/>
          </a:bodyPr>
          <a:lstStyle/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28432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Poster Changes: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/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Minimum Wage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80278" y="5107991"/>
            <a:ext cx="8218127" cy="104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  <a:cs typeface="Trebuchet MS"/>
              </a:rPr>
              <a:t>Other states had MW increases, but previous versions of posters remained compliant</a:t>
            </a:r>
            <a:endParaRPr lang="en-US" sz="800" dirty="0" smtClean="0">
              <a:latin typeface="Trebuchet MS" panose="020B0603020202020204" pitchFamily="34" charset="0"/>
              <a:cs typeface="Trebuchet MS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800" dirty="0">
              <a:latin typeface="Trebuchet MS" panose="020B0603020202020204" pitchFamily="34" charset="0"/>
              <a:cs typeface="Trebuchet MS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  <a:cs typeface="Trebuchet MS"/>
              </a:rPr>
              <a:t>South Dakota also had an increase but didn’t require a minimum wage posting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74838" y="3187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2" y="2370716"/>
            <a:ext cx="8131968" cy="291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7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088682"/>
            <a:ext cx="8218127" cy="3706135"/>
          </a:xfrm>
        </p:spPr>
        <p:txBody>
          <a:bodyPr>
            <a:noAutofit/>
          </a:bodyPr>
          <a:lstStyle/>
          <a:p>
            <a:pPr lvl="1" algn="l">
              <a:buClr>
                <a:srgbClr val="183188"/>
              </a:buClr>
            </a:pPr>
            <a:r>
              <a:rPr lang="en-US" sz="1600" dirty="0">
                <a:latin typeface="Trebuchet MS" panose="020B0603020202020204" pitchFamily="34" charset="0"/>
              </a:rPr>
              <a:t>The following </a:t>
            </a:r>
            <a:r>
              <a:rPr lang="en-US" sz="1600" dirty="0" smtClean="0">
                <a:latin typeface="Trebuchet MS" panose="020B0603020202020204" pitchFamily="34" charset="0"/>
              </a:rPr>
              <a:t>states </a:t>
            </a:r>
            <a:r>
              <a:rPr lang="en-US" sz="1600" dirty="0">
                <a:latin typeface="Trebuchet MS" panose="020B0603020202020204" pitchFamily="34" charset="0"/>
              </a:rPr>
              <a:t>announced minimum wage </a:t>
            </a:r>
            <a:r>
              <a:rPr lang="en-US" sz="1600" dirty="0" smtClean="0">
                <a:latin typeface="Trebuchet MS" panose="020B0603020202020204" pitchFamily="34" charset="0"/>
              </a:rPr>
              <a:t>increases </a:t>
            </a:r>
            <a:r>
              <a:rPr lang="en-US" sz="1600" dirty="0">
                <a:latin typeface="Trebuchet MS" panose="020B0603020202020204" pitchFamily="34" charset="0"/>
              </a:rPr>
              <a:t>and have already issued new posters: </a:t>
            </a: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Minimum Wage Increases for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2017:</a:t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New Posters Released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2" y="2748139"/>
            <a:ext cx="7793054" cy="392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4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223" y="3033298"/>
            <a:ext cx="8431585" cy="255597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rebuchet MS"/>
                <a:cs typeface="Trebuchet MS"/>
              </a:rPr>
              <a:t>Welcome! Before we get started</a:t>
            </a:r>
            <a:r>
              <a:rPr lang="en-US" sz="1600" dirty="0" smtClean="0">
                <a:latin typeface="Trebuchet MS"/>
                <a:cs typeface="Trebuchet MS"/>
              </a:rPr>
              <a:t>…</a:t>
            </a:r>
          </a:p>
          <a:p>
            <a:endParaRPr lang="en-US" sz="1600" dirty="0" smtClean="0">
              <a:latin typeface="Trebuchet MS"/>
              <a:cs typeface="Trebuchet MS"/>
            </a:endParaRPr>
          </a:p>
          <a:p>
            <a:pPr marL="285750" indent="-285750" algn="l">
              <a:buClr>
                <a:srgbClr val="37299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Use </a:t>
            </a:r>
            <a:r>
              <a:rPr lang="en-US" sz="1600" dirty="0">
                <a:latin typeface="Trebuchet MS"/>
                <a:cs typeface="Trebuchet MS"/>
              </a:rPr>
              <a:t>the chat box on the left to ask questions </a:t>
            </a:r>
            <a:endParaRPr lang="en-US" sz="1600" dirty="0" smtClean="0">
              <a:latin typeface="Trebuchet MS"/>
              <a:cs typeface="Trebuchet MS"/>
            </a:endParaRPr>
          </a:p>
          <a:p>
            <a:pPr algn="l">
              <a:buClr>
                <a:srgbClr val="372990"/>
              </a:buClr>
            </a:pPr>
            <a:endParaRPr lang="en-US" sz="1600" dirty="0" smtClean="0">
              <a:latin typeface="Trebuchet MS"/>
              <a:cs typeface="Trebuchet MS"/>
            </a:endParaRPr>
          </a:p>
          <a:p>
            <a:pPr marL="285750" indent="-285750" algn="l">
              <a:buClr>
                <a:srgbClr val="37299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If </a:t>
            </a:r>
            <a:r>
              <a:rPr lang="en-US" sz="1600" dirty="0">
                <a:latin typeface="Trebuchet MS"/>
                <a:cs typeface="Trebuchet MS"/>
              </a:rPr>
              <a:t>you are having audio trouble, please message us in the chat box, and we will do our best to assist </a:t>
            </a:r>
            <a:r>
              <a:rPr lang="en-US" sz="1600" dirty="0" smtClean="0">
                <a:latin typeface="Trebuchet MS"/>
                <a:cs typeface="Trebuchet MS"/>
              </a:rPr>
              <a:t>you</a:t>
            </a:r>
          </a:p>
          <a:p>
            <a:pPr algn="l">
              <a:buClr>
                <a:srgbClr val="372990"/>
              </a:buClr>
            </a:pPr>
            <a:endParaRPr lang="en-US" sz="1600" dirty="0" smtClean="0">
              <a:latin typeface="Trebuchet MS"/>
              <a:cs typeface="Trebuchet MS"/>
            </a:endParaRPr>
          </a:p>
          <a:p>
            <a:pPr marL="285750" indent="-285750" algn="l">
              <a:buClr>
                <a:srgbClr val="37299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You </a:t>
            </a:r>
            <a:r>
              <a:rPr lang="en-US" sz="1600" dirty="0">
                <a:latin typeface="Trebuchet MS"/>
                <a:cs typeface="Trebuchet MS"/>
              </a:rPr>
              <a:t>will receive a copy of the slides via email</a:t>
            </a:r>
          </a:p>
          <a:p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Roundup of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Labor Law Posting Changes: What Do They Mean for Your Business?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43" y="2221200"/>
            <a:ext cx="7986058" cy="3801648"/>
          </a:xfrm>
        </p:spPr>
        <p:txBody>
          <a:bodyPr>
            <a:noAutofit/>
          </a:bodyPr>
          <a:lstStyle/>
          <a:p>
            <a:pPr lvl="1" algn="l">
              <a:buClr>
                <a:srgbClr val="183188"/>
              </a:buClr>
            </a:pPr>
            <a:r>
              <a:rPr lang="en-US" sz="1600" dirty="0">
                <a:latin typeface="Trebuchet MS" panose="020B0603020202020204" pitchFamily="34" charset="0"/>
              </a:rPr>
              <a:t>These states </a:t>
            </a:r>
            <a:r>
              <a:rPr lang="en-US" sz="1600" dirty="0" smtClean="0">
                <a:latin typeface="Trebuchet MS" panose="020B0603020202020204" pitchFamily="34" charset="0"/>
              </a:rPr>
              <a:t>announced minimum wage increases</a:t>
            </a:r>
            <a:r>
              <a:rPr lang="en-US" sz="1600" dirty="0">
                <a:latin typeface="Trebuchet MS" panose="020B0603020202020204" pitchFamily="34" charset="0"/>
              </a:rPr>
              <a:t>, but </a:t>
            </a:r>
            <a:r>
              <a:rPr lang="en-US" sz="1600" dirty="0" smtClean="0">
                <a:latin typeface="Trebuchet MS" panose="020B0603020202020204" pitchFamily="34" charset="0"/>
              </a:rPr>
              <a:t>the new </a:t>
            </a:r>
            <a:r>
              <a:rPr lang="en-US" sz="1600" dirty="0">
                <a:latin typeface="Trebuchet MS" panose="020B0603020202020204" pitchFamily="34" charset="0"/>
              </a:rPr>
              <a:t>posters </a:t>
            </a:r>
            <a:r>
              <a:rPr lang="en-US" sz="1600" dirty="0" smtClean="0">
                <a:latin typeface="Trebuchet MS" panose="020B0603020202020204" pitchFamily="34" charset="0"/>
              </a:rPr>
              <a:t>haven’t </a:t>
            </a:r>
            <a:r>
              <a:rPr lang="en-US" sz="1600" b="1" dirty="0" smtClean="0">
                <a:latin typeface="Trebuchet MS" panose="020B0603020202020204" pitchFamily="34" charset="0"/>
              </a:rPr>
              <a:t>  </a:t>
            </a:r>
            <a:r>
              <a:rPr lang="en-US" sz="1600" b="1" dirty="0">
                <a:latin typeface="Trebuchet MS" panose="020B0603020202020204" pitchFamily="34" charset="0"/>
              </a:rPr>
              <a:t>been </a:t>
            </a:r>
            <a:r>
              <a:rPr lang="en-US" sz="1600" b="1" dirty="0" smtClean="0">
                <a:latin typeface="Trebuchet MS" panose="020B0603020202020204" pitchFamily="34" charset="0"/>
              </a:rPr>
              <a:t>released yet</a:t>
            </a:r>
            <a:r>
              <a:rPr lang="en-US" sz="1600" dirty="0" smtClean="0">
                <a:latin typeface="Trebuchet MS" panose="020B0603020202020204" pitchFamily="34" charset="0"/>
              </a:rPr>
              <a:t>:</a:t>
            </a: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500" dirty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  <a:p>
            <a:pPr lvl="1" algn="l">
              <a:buClr>
                <a:srgbClr val="183188"/>
              </a:buClr>
            </a:pPr>
            <a:r>
              <a:rPr lang="en-US" sz="1500" i="1" dirty="0" smtClean="0">
                <a:latin typeface="Trebuchet MS" panose="020B0603020202020204" pitchFamily="34" charset="0"/>
                <a:cs typeface="Traditional Arabic" panose="02020603050405020304" pitchFamily="18" charset="-78"/>
              </a:rPr>
              <a:t>*Note: There are currently no minimum wage posting requirements for South Dakota or Washington</a:t>
            </a:r>
          </a:p>
          <a:p>
            <a:pPr lvl="1" algn="l">
              <a:buClr>
                <a:srgbClr val="183188"/>
              </a:buClr>
            </a:pPr>
            <a:r>
              <a:rPr lang="en-US" sz="1500" i="1" dirty="0" smtClean="0">
                <a:latin typeface="Trebuchet MS" panose="020B0603020202020204" pitchFamily="34" charset="0"/>
                <a:cs typeface="Traditional Arabic" panose="02020603050405020304" pitchFamily="18" charset="-78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Minimum Wage Increases for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2017:</a:t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Posters Not Yet Released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7" y="3012325"/>
            <a:ext cx="8437948" cy="221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3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992" y="2230416"/>
            <a:ext cx="5766816" cy="3852749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</a:rPr>
              <a:t>The following states updated their state OSHA posters in </a:t>
            </a:r>
            <a:r>
              <a:rPr lang="en-US" sz="1600" dirty="0" smtClean="0">
                <a:latin typeface="Trebuchet MS" panose="020B0603020202020204" pitchFamily="34" charset="0"/>
              </a:rPr>
              <a:t>2016 </a:t>
            </a:r>
            <a:r>
              <a:rPr lang="en-US" sz="1600" dirty="0">
                <a:latin typeface="Trebuchet MS" panose="020B0603020202020204" pitchFamily="34" charset="0"/>
              </a:rPr>
              <a:t>to incorporate </a:t>
            </a:r>
            <a:r>
              <a:rPr lang="en-US" sz="1600" dirty="0" smtClean="0">
                <a:latin typeface="Trebuchet MS" panose="020B0603020202020204" pitchFamily="34" charset="0"/>
              </a:rPr>
              <a:t>the new federal OSHA rule requiring employers to inform employees of their right to report work-related injuries and illnesses free from retaliation:</a:t>
            </a:r>
          </a:p>
          <a:p>
            <a:pPr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North Carolina OSHA poster – Mandatory update 8/2016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Oregon </a:t>
            </a:r>
            <a:r>
              <a:rPr lang="en-US" sz="1600" dirty="0">
                <a:latin typeface="Trebuchet MS" panose="020B0603020202020204" pitchFamily="34" charset="0"/>
              </a:rPr>
              <a:t>OSHA poster </a:t>
            </a:r>
            <a:r>
              <a:rPr lang="en-US" sz="1600" dirty="0" smtClean="0">
                <a:latin typeface="Trebuchet MS" panose="020B0603020202020204" pitchFamily="34" charset="0"/>
              </a:rPr>
              <a:t>- </a:t>
            </a:r>
            <a:r>
              <a:rPr lang="en-US" sz="1600" dirty="0">
                <a:latin typeface="Trebuchet MS" panose="020B0603020202020204" pitchFamily="34" charset="0"/>
              </a:rPr>
              <a:t>M</a:t>
            </a:r>
            <a:r>
              <a:rPr lang="en-US" sz="1600" dirty="0" smtClean="0">
                <a:latin typeface="Trebuchet MS" panose="020B0603020202020204" pitchFamily="34" charset="0"/>
              </a:rPr>
              <a:t>andatory </a:t>
            </a:r>
            <a:r>
              <a:rPr lang="en-US" sz="1600" dirty="0">
                <a:latin typeface="Trebuchet MS" panose="020B0603020202020204" pitchFamily="34" charset="0"/>
              </a:rPr>
              <a:t>update </a:t>
            </a:r>
            <a:r>
              <a:rPr lang="en-US" sz="1600" dirty="0" smtClean="0">
                <a:latin typeface="Trebuchet MS" panose="020B0603020202020204" pitchFamily="34" charset="0"/>
              </a:rPr>
              <a:t>10/2016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Virginia </a:t>
            </a:r>
            <a:r>
              <a:rPr lang="en-US" sz="1600" dirty="0">
                <a:latin typeface="Trebuchet MS" panose="020B0603020202020204" pitchFamily="34" charset="0"/>
              </a:rPr>
              <a:t>OSHA poster - </a:t>
            </a:r>
            <a:r>
              <a:rPr lang="en-US" sz="1600" dirty="0" smtClean="0">
                <a:latin typeface="Trebuchet MS" panose="020B0603020202020204" pitchFamily="34" charset="0"/>
              </a:rPr>
              <a:t>Mandatory </a:t>
            </a:r>
            <a:r>
              <a:rPr lang="en-US" sz="1600" dirty="0">
                <a:latin typeface="Trebuchet MS" panose="020B0603020202020204" pitchFamily="34" charset="0"/>
              </a:rPr>
              <a:t>update </a:t>
            </a:r>
            <a:r>
              <a:rPr lang="en-US" sz="1600" dirty="0" smtClean="0">
                <a:latin typeface="Trebuchet MS" panose="020B0603020202020204" pitchFamily="34" charset="0"/>
              </a:rPr>
              <a:t>10/2016 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Wyoming OSHA poster – Mandatory update 9/2016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Poster Changes: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/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OSHA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Law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08" y="2573635"/>
            <a:ext cx="2886518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388913"/>
            <a:ext cx="7383561" cy="3564400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</a:rPr>
              <a:t>Several </a:t>
            </a:r>
            <a:r>
              <a:rPr lang="en-US" sz="1600" dirty="0" smtClean="0">
                <a:latin typeface="Trebuchet MS" panose="020B0603020202020204" pitchFamily="34" charset="0"/>
              </a:rPr>
              <a:t>states </a:t>
            </a:r>
            <a:r>
              <a:rPr lang="en-US" sz="1600" dirty="0">
                <a:latin typeface="Trebuchet MS" panose="020B0603020202020204" pitchFamily="34" charset="0"/>
              </a:rPr>
              <a:t>passed laws </a:t>
            </a:r>
            <a:r>
              <a:rPr lang="en-US" sz="1600" dirty="0" smtClean="0">
                <a:latin typeface="Trebuchet MS" panose="020B0603020202020204" pitchFamily="34" charset="0"/>
              </a:rPr>
              <a:t>in 2016 targeting </a:t>
            </a:r>
            <a:r>
              <a:rPr lang="en-US" sz="1600" dirty="0">
                <a:latin typeface="Trebuchet MS" panose="020B0603020202020204" pitchFamily="34" charset="0"/>
              </a:rPr>
              <a:t>pregnancy discrimination and clarifying employer responsibilities to provide reasonable </a:t>
            </a:r>
            <a:r>
              <a:rPr lang="en-US" sz="1600" dirty="0" smtClean="0">
                <a:latin typeface="Trebuchet MS" panose="020B0603020202020204" pitchFamily="34" charset="0"/>
              </a:rPr>
              <a:t>accommodations:</a:t>
            </a:r>
          </a:p>
          <a:p>
            <a:pPr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Colorado - </a:t>
            </a:r>
            <a:r>
              <a:rPr lang="en-US" sz="1600" dirty="0">
                <a:latin typeface="Trebuchet MS" panose="020B0603020202020204" pitchFamily="34" charset="0"/>
              </a:rPr>
              <a:t>N</a:t>
            </a:r>
            <a:r>
              <a:rPr lang="en-US" sz="1600" dirty="0" smtClean="0">
                <a:latin typeface="Trebuchet MS" panose="020B0603020202020204" pitchFamily="34" charset="0"/>
              </a:rPr>
              <a:t>ew </a:t>
            </a:r>
            <a:r>
              <a:rPr lang="en-US" sz="1600" dirty="0">
                <a:latin typeface="Trebuchet MS" panose="020B0603020202020204" pitchFamily="34" charset="0"/>
              </a:rPr>
              <a:t>poster </a:t>
            </a:r>
            <a:r>
              <a:rPr lang="en-US" sz="1600" dirty="0" smtClean="0">
                <a:latin typeface="Trebuchet MS" panose="020B0603020202020204" pitchFamily="34" charset="0"/>
              </a:rPr>
              <a:t>issued August 2016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Utah – New poster issued September 2016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West Virginia – Updated poster issued May 2016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State Poster Changes: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/>
            </a:r>
            <a:b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</a:b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Pregnancy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Discrimination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91" y="3218688"/>
            <a:ext cx="3008449" cy="2145792"/>
          </a:xfrm>
          <a:prstGeom prst="rect">
            <a:avLst/>
          </a:prstGeom>
          <a:ln w="3175">
            <a:solidFill>
              <a:srgbClr val="183188"/>
            </a:solidFill>
          </a:ln>
        </p:spPr>
      </p:pic>
    </p:spTree>
    <p:extLst>
      <p:ext uri="{BB962C8B-B14F-4D97-AF65-F5344CB8AC3E}">
        <p14:creationId xmlns:p14="http://schemas.microsoft.com/office/powerpoint/2010/main" val="32089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City and County Poster Changes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82" y="2955243"/>
            <a:ext cx="4093436" cy="2806733"/>
          </a:xfrm>
          <a:prstGeom prst="rect">
            <a:avLst/>
          </a:prstGeom>
          <a:ln>
            <a:solidFill>
              <a:srgbClr val="372990"/>
            </a:solidFill>
          </a:ln>
        </p:spPr>
      </p:pic>
    </p:spTree>
    <p:extLst>
      <p:ext uri="{BB962C8B-B14F-4D97-AF65-F5344CB8AC3E}">
        <p14:creationId xmlns:p14="http://schemas.microsoft.com/office/powerpoint/2010/main" val="3256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81" y="2230416"/>
            <a:ext cx="5143574" cy="3852103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Cities </a:t>
            </a:r>
            <a:r>
              <a:rPr lang="en-US" sz="1600" dirty="0">
                <a:latin typeface="Trebuchet MS" panose="020B0603020202020204" pitchFamily="34" charset="0"/>
              </a:rPr>
              <a:t>have the discretion to pass laws </a:t>
            </a:r>
            <a:r>
              <a:rPr lang="en-US" sz="1600" dirty="0" smtClean="0">
                <a:latin typeface="Trebuchet MS" panose="020B0603020202020204" pitchFamily="34" charset="0"/>
              </a:rPr>
              <a:t>more </a:t>
            </a:r>
            <a:r>
              <a:rPr lang="en-US" sz="1600" dirty="0">
                <a:latin typeface="Trebuchet MS" panose="020B0603020202020204" pitchFamily="34" charset="0"/>
              </a:rPr>
              <a:t>generous to employees than </a:t>
            </a:r>
            <a:r>
              <a:rPr lang="en-US" sz="1600" dirty="0" smtClean="0">
                <a:latin typeface="Trebuchet MS" panose="020B0603020202020204" pitchFamily="34" charset="0"/>
              </a:rPr>
              <a:t>state </a:t>
            </a:r>
            <a:r>
              <a:rPr lang="en-US" sz="1600" dirty="0">
                <a:latin typeface="Trebuchet MS" panose="020B0603020202020204" pitchFamily="34" charset="0"/>
              </a:rPr>
              <a:t>or federal law</a:t>
            </a: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Postings </a:t>
            </a:r>
            <a:r>
              <a:rPr lang="en-US" sz="1600" dirty="0">
                <a:latin typeface="Trebuchet MS" panose="020B0603020202020204" pitchFamily="34" charset="0"/>
              </a:rPr>
              <a:t>cover a variety of employment laws similar to </a:t>
            </a:r>
            <a:r>
              <a:rPr lang="en-US" sz="1600" dirty="0" smtClean="0">
                <a:latin typeface="Trebuchet MS" panose="020B0603020202020204" pitchFamily="34" charset="0"/>
              </a:rPr>
              <a:t>state </a:t>
            </a:r>
            <a:r>
              <a:rPr lang="en-US" sz="1600" dirty="0">
                <a:latin typeface="Trebuchet MS" panose="020B0603020202020204" pitchFamily="34" charset="0"/>
              </a:rPr>
              <a:t>posters, such </a:t>
            </a:r>
            <a:r>
              <a:rPr lang="en-US" sz="1600" dirty="0" smtClean="0">
                <a:latin typeface="Trebuchet MS" panose="020B0603020202020204" pitchFamily="34" charset="0"/>
              </a:rPr>
              <a:t>as: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Trebuchet MS" panose="020B0603020202020204" pitchFamily="34" charset="0"/>
              </a:rPr>
              <a:t>Minimum </a:t>
            </a:r>
            <a:r>
              <a:rPr lang="en-US" sz="1500" dirty="0">
                <a:latin typeface="Trebuchet MS" panose="020B0603020202020204" pitchFamily="34" charset="0"/>
              </a:rPr>
              <a:t>wage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Trebuchet MS" panose="020B0603020202020204" pitchFamily="34" charset="0"/>
              </a:rPr>
              <a:t>Paid </a:t>
            </a:r>
            <a:r>
              <a:rPr lang="en-US" sz="1500" dirty="0">
                <a:latin typeface="Trebuchet MS" panose="020B0603020202020204" pitchFamily="34" charset="0"/>
              </a:rPr>
              <a:t>sick leave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Trebuchet MS" panose="020B0603020202020204" pitchFamily="34" charset="0"/>
              </a:rPr>
              <a:t>Prohibitions </a:t>
            </a:r>
            <a:r>
              <a:rPr lang="en-US" sz="1500" dirty="0">
                <a:latin typeface="Trebuchet MS" panose="020B0603020202020204" pitchFamily="34" charset="0"/>
              </a:rPr>
              <a:t>against discrimination</a:t>
            </a: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Employers </a:t>
            </a:r>
            <a:r>
              <a:rPr lang="en-US" sz="1600" dirty="0">
                <a:latin typeface="Trebuchet MS" panose="020B0603020202020204" pitchFamily="34" charset="0"/>
              </a:rPr>
              <a:t>must post city/county postings even </a:t>
            </a:r>
            <a:r>
              <a:rPr lang="en-US" sz="1600" dirty="0" smtClean="0">
                <a:latin typeface="Trebuchet MS" panose="020B0603020202020204" pitchFamily="34" charset="0"/>
              </a:rPr>
              <a:t>if the city/county posting conflicts with state or federal </a:t>
            </a:r>
            <a:r>
              <a:rPr lang="en-US" sz="1600" dirty="0">
                <a:latin typeface="Trebuchet MS" panose="020B0603020202020204" pitchFamily="34" charset="0"/>
              </a:rPr>
              <a:t>law</a:t>
            </a:r>
          </a:p>
          <a:p>
            <a:pPr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80" y="448219"/>
            <a:ext cx="8193701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City and County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Posting Compliance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6" y="2230417"/>
            <a:ext cx="3265608" cy="32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14960"/>
            <a:ext cx="9144000" cy="105664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80" y="448219"/>
            <a:ext cx="8193701" cy="81162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2016 City/County Poster Changes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70021" y="2033899"/>
            <a:ext cx="7928386" cy="1796956"/>
          </a:xfrm>
        </p:spPr>
        <p:txBody>
          <a:bodyPr>
            <a:noAutofit/>
          </a:bodyPr>
          <a:lstStyle/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500" dirty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  <a:p>
            <a:pPr lvl="1" algn="l">
              <a:buClr>
                <a:srgbClr val="183188"/>
              </a:buClr>
            </a:pPr>
            <a:endParaRPr lang="en-US" sz="1500" dirty="0" smtClean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  <a:p>
            <a:pPr lvl="1" algn="l">
              <a:buClr>
                <a:srgbClr val="183188"/>
              </a:buClr>
            </a:pPr>
            <a:endParaRPr lang="en-US" sz="1500" dirty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93" y="1467104"/>
            <a:ext cx="7618944" cy="517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2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80" y="448219"/>
            <a:ext cx="8193701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Local Postings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Already Released for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2017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" y="2389454"/>
            <a:ext cx="7590924" cy="399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80" y="448219"/>
            <a:ext cx="8193701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Pending City/County Poster Changes 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70021" y="2033899"/>
            <a:ext cx="7928386" cy="1796956"/>
          </a:xfrm>
        </p:spPr>
        <p:txBody>
          <a:bodyPr>
            <a:noAutofit/>
          </a:bodyPr>
          <a:lstStyle/>
          <a:p>
            <a:pPr lvl="1" algn="l">
              <a:buClr>
                <a:srgbClr val="183188"/>
              </a:buClr>
            </a:pPr>
            <a:r>
              <a:rPr lang="en-US" sz="1600" dirty="0">
                <a:latin typeface="Trebuchet MS" panose="020B0603020202020204" pitchFamily="34" charset="0"/>
              </a:rPr>
              <a:t>Pending </a:t>
            </a:r>
            <a:r>
              <a:rPr lang="en-US" sz="1600" dirty="0" smtClean="0">
                <a:latin typeface="Trebuchet MS" panose="020B0603020202020204" pitchFamily="34" charset="0"/>
              </a:rPr>
              <a:t>poster changes (not yet released) based </a:t>
            </a:r>
            <a:r>
              <a:rPr lang="en-US" sz="1600" dirty="0">
                <a:latin typeface="Trebuchet MS" panose="020B0603020202020204" pitchFamily="34" charset="0"/>
              </a:rPr>
              <a:t>on </a:t>
            </a:r>
            <a:r>
              <a:rPr lang="en-US" sz="1600" dirty="0" smtClean="0">
                <a:latin typeface="Trebuchet MS" panose="020B0603020202020204" pitchFamily="34" charset="0"/>
              </a:rPr>
              <a:t>laws already enacted</a:t>
            </a:r>
            <a:r>
              <a:rPr lang="en-US" sz="1600" dirty="0">
                <a:latin typeface="Trebuchet MS" panose="020B0603020202020204" pitchFamily="34" charset="0"/>
              </a:rPr>
              <a:t>:</a:t>
            </a: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500" dirty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  <a:p>
            <a:pPr lvl="1" algn="l">
              <a:buClr>
                <a:srgbClr val="183188"/>
              </a:buClr>
            </a:pPr>
            <a:endParaRPr lang="en-US" sz="1500" dirty="0" smtClean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  <a:p>
            <a:pPr lvl="1" algn="l">
              <a:buClr>
                <a:srgbClr val="183188"/>
              </a:buClr>
            </a:pPr>
            <a:endParaRPr lang="en-US" sz="1500" dirty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8" y="2713073"/>
            <a:ext cx="8654505" cy="34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5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Contractor Compliance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51" y="3097678"/>
            <a:ext cx="3815499" cy="2541122"/>
          </a:xfrm>
          <a:prstGeom prst="rect">
            <a:avLst/>
          </a:prstGeom>
          <a:ln>
            <a:solidFill>
              <a:srgbClr val="4C4184"/>
            </a:solidFill>
          </a:ln>
        </p:spPr>
      </p:pic>
    </p:spTree>
    <p:extLst>
      <p:ext uri="{BB962C8B-B14F-4D97-AF65-F5344CB8AC3E}">
        <p14:creationId xmlns:p14="http://schemas.microsoft.com/office/powerpoint/2010/main" val="3194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8218127" cy="3564400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Federal </a:t>
            </a:r>
            <a:r>
              <a:rPr lang="en-US" sz="1600" dirty="0">
                <a:latin typeface="Trebuchet MS" panose="020B0603020202020204" pitchFamily="34" charset="0"/>
              </a:rPr>
              <a:t>contractor posting obligations depend on the types of contracts you have and, in some cases, the value of the </a:t>
            </a:r>
            <a:r>
              <a:rPr lang="en-US" sz="1600" dirty="0" smtClean="0">
                <a:latin typeface="Trebuchet MS" panose="020B0603020202020204" pitchFamily="34" charset="0"/>
              </a:rPr>
              <a:t>contracts</a:t>
            </a:r>
          </a:p>
          <a:p>
            <a:pPr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 panose="020B0603020202020204" pitchFamily="34" charset="0"/>
              </a:rPr>
              <a:t>To </a:t>
            </a:r>
            <a:r>
              <a:rPr lang="en-US" sz="1600" b="1" dirty="0">
                <a:latin typeface="Trebuchet MS" panose="020B0603020202020204" pitchFamily="34" charset="0"/>
              </a:rPr>
              <a:t>determine if </a:t>
            </a:r>
            <a:r>
              <a:rPr lang="en-US" sz="1600" b="1" dirty="0" smtClean="0">
                <a:latin typeface="Trebuchet MS" panose="020B0603020202020204" pitchFamily="34" charset="0"/>
              </a:rPr>
              <a:t>you’re a </a:t>
            </a:r>
            <a:r>
              <a:rPr lang="en-US" sz="1600" b="1" dirty="0">
                <a:latin typeface="Trebuchet MS" panose="020B0603020202020204" pitchFamily="34" charset="0"/>
              </a:rPr>
              <a:t>federal contractor for posting purposes, ask </a:t>
            </a:r>
            <a:r>
              <a:rPr lang="en-US" sz="1600" b="1" dirty="0" smtClean="0">
                <a:latin typeface="Trebuchet MS" panose="020B0603020202020204" pitchFamily="34" charset="0"/>
              </a:rPr>
              <a:t>yourself:</a:t>
            </a:r>
            <a:endParaRPr lang="en-US" sz="1600" dirty="0" smtClean="0">
              <a:latin typeface="Trebuchet MS" panose="020B0603020202020204" pitchFamily="34" charset="0"/>
            </a:endParaRP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600" dirty="0" smtClean="0">
                <a:latin typeface="Trebuchet MS" panose="020B0603020202020204" pitchFamily="34" charset="0"/>
              </a:rPr>
              <a:t>Does our </a:t>
            </a:r>
            <a:r>
              <a:rPr lang="en-US" sz="1600" dirty="0">
                <a:latin typeface="Trebuchet MS" panose="020B0603020202020204" pitchFamily="34" charset="0"/>
              </a:rPr>
              <a:t>business provide goods or services to the federal government or receive federal </a:t>
            </a:r>
            <a:r>
              <a:rPr lang="en-US" sz="1600" dirty="0" smtClean="0">
                <a:latin typeface="Trebuchet MS" panose="020B0603020202020204" pitchFamily="34" charset="0"/>
              </a:rPr>
              <a:t>funding?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600" dirty="0" smtClean="0">
                <a:latin typeface="Trebuchet MS" panose="020B0603020202020204" pitchFamily="34" charset="0"/>
              </a:rPr>
              <a:t>Has our </a:t>
            </a:r>
            <a:r>
              <a:rPr lang="en-US" sz="1600" dirty="0">
                <a:latin typeface="Trebuchet MS" panose="020B0603020202020204" pitchFamily="34" charset="0"/>
              </a:rPr>
              <a:t>business received federal funds under the American Recovery and Reinvestment Act of </a:t>
            </a:r>
            <a:r>
              <a:rPr lang="en-US" sz="1600" dirty="0" smtClean="0">
                <a:latin typeface="Trebuchet MS" panose="020B0603020202020204" pitchFamily="34" charset="0"/>
              </a:rPr>
              <a:t>2009?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600" dirty="0" smtClean="0">
                <a:latin typeface="Trebuchet MS" panose="020B0603020202020204" pitchFamily="34" charset="0"/>
              </a:rPr>
              <a:t>Does our business </a:t>
            </a:r>
            <a:r>
              <a:rPr lang="en-US" sz="1600" dirty="0">
                <a:latin typeface="Trebuchet MS" panose="020B0603020202020204" pitchFamily="34" charset="0"/>
              </a:rPr>
              <a:t>work on federally financed construction </a:t>
            </a:r>
            <a:r>
              <a:rPr lang="en-US" sz="1600" dirty="0" smtClean="0">
                <a:latin typeface="Trebuchet MS" panose="020B0603020202020204" pitchFamily="34" charset="0"/>
              </a:rPr>
              <a:t>projects?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600" dirty="0" smtClean="0">
                <a:latin typeface="Trebuchet MS" panose="020B0603020202020204" pitchFamily="34" charset="0"/>
              </a:rPr>
              <a:t>Is our </a:t>
            </a:r>
            <a:r>
              <a:rPr lang="en-US" sz="1600" dirty="0">
                <a:latin typeface="Trebuchet MS" panose="020B0603020202020204" pitchFamily="34" charset="0"/>
              </a:rPr>
              <a:t>business required to use E-Verify?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Contractors Have Additional Posting Obligations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418829"/>
            <a:ext cx="7554249" cy="3564400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</a:rPr>
              <a:t>Senior Employment Law Attorney </a:t>
            </a:r>
            <a:r>
              <a:rPr lang="en-US" sz="1600" dirty="0" smtClean="0">
                <a:latin typeface="Trebuchet MS" panose="020B0603020202020204" pitchFamily="34" charset="0"/>
              </a:rPr>
              <a:t>for ComplyRight, Inc.</a:t>
            </a:r>
            <a:r>
              <a:rPr lang="en-US" sz="1600" i="1" dirty="0" smtClean="0">
                <a:latin typeface="Trebuchet MS" panose="020B0603020202020204" pitchFamily="34" charset="0"/>
              </a:rPr>
              <a:t> </a:t>
            </a: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Also </a:t>
            </a:r>
            <a:r>
              <a:rPr lang="en-US" sz="1600" dirty="0">
                <a:latin typeface="Trebuchet MS" panose="020B0603020202020204" pitchFamily="34" charset="0"/>
              </a:rPr>
              <a:t>the Director of Legal Content and Labor Law Compliance, overseeing a team of attorneys and human resource professionals responsible for researching, </a:t>
            </a:r>
            <a:r>
              <a:rPr lang="en-US" sz="1600" dirty="0" smtClean="0">
                <a:latin typeface="Trebuchet MS" panose="020B0603020202020204" pitchFamily="34" charset="0"/>
              </a:rPr>
              <a:t>developing </a:t>
            </a:r>
            <a:r>
              <a:rPr lang="en-US" sz="1600" dirty="0">
                <a:latin typeface="Trebuchet MS" panose="020B0603020202020204" pitchFamily="34" charset="0"/>
              </a:rPr>
              <a:t>and </a:t>
            </a:r>
            <a:r>
              <a:rPr lang="en-US" sz="1600" dirty="0" smtClean="0">
                <a:latin typeface="Trebuchet MS" panose="020B0603020202020204" pitchFamily="34" charset="0"/>
              </a:rPr>
              <a:t>maintaining </a:t>
            </a:r>
            <a:r>
              <a:rPr lang="en-US" sz="1600" dirty="0">
                <a:latin typeface="Trebuchet MS" panose="020B0603020202020204" pitchFamily="34" charset="0"/>
              </a:rPr>
              <a:t>HR compliance </a:t>
            </a:r>
            <a:r>
              <a:rPr lang="en-US" sz="1600" dirty="0" smtClean="0">
                <a:latin typeface="Trebuchet MS" panose="020B0603020202020204" pitchFamily="34" charset="0"/>
              </a:rPr>
              <a:t>products and Poster </a:t>
            </a:r>
            <a:r>
              <a:rPr lang="en-US" sz="1600" smtClean="0">
                <a:latin typeface="Trebuchet MS" panose="020B0603020202020204" pitchFamily="34" charset="0"/>
              </a:rPr>
              <a:t>Guard services</a:t>
            </a:r>
            <a:endParaRPr lang="en-US" sz="1600" dirty="0" smtClean="0"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Has represented employers </a:t>
            </a:r>
            <a:r>
              <a:rPr lang="en-US" sz="1600" dirty="0">
                <a:latin typeface="Trebuchet MS" panose="020B0603020202020204" pitchFamily="34" charset="0"/>
              </a:rPr>
              <a:t>of all sizes in all areas of labor and employment law, including claims relating to civil rights, family leave issues, wage and hour matters, </a:t>
            </a:r>
            <a:r>
              <a:rPr lang="en-US" sz="1600" dirty="0" smtClean="0">
                <a:latin typeface="Trebuchet MS" panose="020B0603020202020204" pitchFamily="34" charset="0"/>
              </a:rPr>
              <a:t>immigration and </a:t>
            </a:r>
            <a:r>
              <a:rPr lang="en-US" sz="1600" dirty="0">
                <a:latin typeface="Trebuchet MS" panose="020B0603020202020204" pitchFamily="34" charset="0"/>
              </a:rPr>
              <a:t>breach of </a:t>
            </a:r>
            <a:r>
              <a:rPr lang="en-US" sz="1600" dirty="0" smtClean="0">
                <a:latin typeface="Trebuchet MS" panose="020B0603020202020204" pitchFamily="34" charset="0"/>
              </a:rPr>
              <a:t>contract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About Ashley Kaplan, Esq.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46" y="6156503"/>
            <a:ext cx="207645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23" y="5983229"/>
            <a:ext cx="2973935" cy="630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44" y="1071032"/>
            <a:ext cx="1562023" cy="186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37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1992429"/>
            <a:ext cx="8218127" cy="3802388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The </a:t>
            </a:r>
            <a:r>
              <a:rPr lang="en-US" sz="1600" dirty="0">
                <a:latin typeface="Trebuchet MS" panose="020B0603020202020204" pitchFamily="34" charset="0"/>
              </a:rPr>
              <a:t>most common postings required for federal contractors are</a:t>
            </a:r>
            <a:r>
              <a:rPr lang="en-US" sz="1600" dirty="0" smtClean="0">
                <a:latin typeface="Trebuchet MS" panose="020B0603020202020204" pitchFamily="34" charset="0"/>
              </a:rPr>
              <a:t>: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Paid Sick Leave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(New! Jan. 2017)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Minimum Wage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(Updated! Jan. 2017)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“EEO is the Law” Supplement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(New! Jan. 2016)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Pay Transparency Policy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(New! Jan. 2016)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NLRA </a:t>
            </a:r>
            <a:r>
              <a:rPr lang="en-US" sz="1500" dirty="0">
                <a:latin typeface="Trebuchet MS" panose="020B0603020202020204" pitchFamily="34" charset="0"/>
              </a:rPr>
              <a:t>(required by EO 13496)</a:t>
            </a:r>
            <a:endParaRPr lang="en-US" sz="1500" dirty="0" smtClean="0">
              <a:latin typeface="Trebuchet MS" panose="020B0603020202020204" pitchFamily="34" charset="0"/>
            </a:endParaRP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E-Verify/Right </a:t>
            </a:r>
            <a:r>
              <a:rPr lang="en-US" sz="1500" dirty="0">
                <a:latin typeface="Trebuchet MS" panose="020B0603020202020204" pitchFamily="34" charset="0"/>
              </a:rPr>
              <a:t>to </a:t>
            </a:r>
            <a:r>
              <a:rPr lang="en-US" sz="1500" dirty="0" smtClean="0">
                <a:latin typeface="Trebuchet MS" panose="020B0603020202020204" pitchFamily="34" charset="0"/>
              </a:rPr>
              <a:t>Work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Walsh-Healey </a:t>
            </a:r>
            <a:r>
              <a:rPr lang="en-US" sz="1500" dirty="0">
                <a:latin typeface="Trebuchet MS" panose="020B0603020202020204" pitchFamily="34" charset="0"/>
              </a:rPr>
              <a:t>Public/Service </a:t>
            </a:r>
            <a:r>
              <a:rPr lang="en-US" sz="1500" dirty="0" smtClean="0">
                <a:latin typeface="Trebuchet MS" panose="020B0603020202020204" pitchFamily="34" charset="0"/>
              </a:rPr>
              <a:t>Contracts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ARRA </a:t>
            </a:r>
            <a:r>
              <a:rPr lang="en-US" sz="1500" dirty="0">
                <a:latin typeface="Trebuchet MS" panose="020B0603020202020204" pitchFamily="34" charset="0"/>
              </a:rPr>
              <a:t>Whistleblower </a:t>
            </a:r>
            <a:r>
              <a:rPr lang="en-US" sz="1500" dirty="0" smtClean="0">
                <a:latin typeface="Trebuchet MS" panose="020B0603020202020204" pitchFamily="34" charset="0"/>
              </a:rPr>
              <a:t>Rights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DHS </a:t>
            </a:r>
            <a:r>
              <a:rPr lang="en-US" sz="1500" dirty="0">
                <a:latin typeface="Trebuchet MS" panose="020B0603020202020204" pitchFamily="34" charset="0"/>
              </a:rPr>
              <a:t>Fraud </a:t>
            </a:r>
            <a:r>
              <a:rPr lang="en-US" sz="1500" dirty="0" smtClean="0">
                <a:latin typeface="Trebuchet MS" panose="020B0603020202020204" pitchFamily="34" charset="0"/>
              </a:rPr>
              <a:t>Hotline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Notice </a:t>
            </a:r>
            <a:r>
              <a:rPr lang="en-US" sz="1500" dirty="0">
                <a:latin typeface="Trebuchet MS" panose="020B0603020202020204" pitchFamily="34" charset="0"/>
              </a:rPr>
              <a:t>to Workers with </a:t>
            </a:r>
            <a:r>
              <a:rPr lang="en-US" sz="1500" dirty="0" smtClean="0">
                <a:latin typeface="Trebuchet MS" panose="020B0603020202020204" pitchFamily="34" charset="0"/>
              </a:rPr>
              <a:t>Disabilities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Davis-Bacon </a:t>
            </a:r>
            <a:r>
              <a:rPr lang="en-US" sz="1500" dirty="0">
                <a:latin typeface="Trebuchet MS" panose="020B0603020202020204" pitchFamily="34" charset="0"/>
              </a:rPr>
              <a:t>Act </a:t>
            </a:r>
            <a:endParaRPr lang="en-US" sz="1500" dirty="0" smtClean="0">
              <a:latin typeface="Trebuchet MS" panose="020B0603020202020204" pitchFamily="34" charset="0"/>
            </a:endParaRP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DOT </a:t>
            </a:r>
            <a:r>
              <a:rPr lang="en-US" sz="1500" dirty="0">
                <a:latin typeface="Trebuchet MS" panose="020B0603020202020204" pitchFamily="34" charset="0"/>
              </a:rPr>
              <a:t>Federal Highway </a:t>
            </a:r>
            <a:r>
              <a:rPr lang="en-US" sz="1500" dirty="0" smtClean="0">
                <a:latin typeface="Trebuchet MS" panose="020B0603020202020204" pitchFamily="34" charset="0"/>
              </a:rPr>
              <a:t>Construction</a:t>
            </a: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DOD </a:t>
            </a:r>
            <a:r>
              <a:rPr lang="en-US" sz="1500" dirty="0">
                <a:latin typeface="Trebuchet MS" panose="020B0603020202020204" pitchFamily="34" charset="0"/>
              </a:rPr>
              <a:t>Whistleblower </a:t>
            </a:r>
            <a:endParaRPr lang="en-US" sz="1500" dirty="0" smtClean="0">
              <a:latin typeface="Trebuchet MS" panose="020B0603020202020204" pitchFamily="34" charset="0"/>
            </a:endParaRPr>
          </a:p>
          <a:p>
            <a:pPr marL="800100" lvl="1" indent="-342900" algn="l">
              <a:buClr>
                <a:srgbClr val="183188"/>
              </a:buClr>
              <a:buFont typeface="+mj-lt"/>
              <a:buAutoNum type="arabicPeriod"/>
            </a:pPr>
            <a:r>
              <a:rPr lang="en-US" sz="1500" dirty="0" smtClean="0">
                <a:latin typeface="Trebuchet MS" panose="020B0603020202020204" pitchFamily="34" charset="0"/>
              </a:rPr>
              <a:t>DOD </a:t>
            </a:r>
            <a:r>
              <a:rPr lang="en-US" sz="1500" dirty="0">
                <a:latin typeface="Trebuchet MS" panose="020B0603020202020204" pitchFamily="34" charset="0"/>
              </a:rPr>
              <a:t>Fraud Hotline </a:t>
            </a:r>
            <a:endParaRPr lang="en-US" sz="1500" dirty="0" smtClean="0">
              <a:latin typeface="Trebuchet MS" panose="020B0603020202020204" pitchFamily="34" charset="0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Contractor Postings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80" y="2401824"/>
            <a:ext cx="4957354" cy="3564400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Federal </a:t>
            </a:r>
            <a:r>
              <a:rPr lang="en-US" sz="1600" dirty="0">
                <a:latin typeface="Trebuchet MS" panose="020B0603020202020204" pitchFamily="34" charset="0"/>
              </a:rPr>
              <a:t>contractor postings change frequently </a:t>
            </a:r>
            <a:endParaRPr lang="en-US" sz="1600" dirty="0" smtClean="0">
              <a:latin typeface="Trebuchet MS" panose="020B0603020202020204" pitchFamily="34" charset="0"/>
            </a:endParaRP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Eight mandatory changes since 2015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Two already announced for January 2017</a:t>
            </a:r>
          </a:p>
          <a:p>
            <a:pPr marL="742950" lvl="1" indent="-28575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 panose="020B0603020202020204" pitchFamily="34" charset="0"/>
              </a:rPr>
              <a:t>More posting changes pending </a:t>
            </a:r>
            <a:r>
              <a:rPr lang="en-US" sz="1600" dirty="0">
                <a:latin typeface="Trebuchet MS" panose="020B0603020202020204" pitchFamily="34" charset="0"/>
              </a:rPr>
              <a:t>for </a:t>
            </a:r>
            <a:r>
              <a:rPr lang="en-US" sz="1600" dirty="0" smtClean="0">
                <a:latin typeface="Trebuchet MS" panose="020B0603020202020204" pitchFamily="34" charset="0"/>
              </a:rPr>
              <a:t>2017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Penalties </a:t>
            </a:r>
            <a:r>
              <a:rPr lang="en-US" sz="1600" dirty="0">
                <a:latin typeface="Trebuchet MS" panose="020B0603020202020204" pitchFamily="34" charset="0"/>
              </a:rPr>
              <a:t>for non-compliance can be severe, including steep fines up to suspension or cancellation of federal contracts</a:t>
            </a: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Federal Contractor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Postings </a:t>
            </a: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(cont.)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3" y="2401824"/>
            <a:ext cx="3456340" cy="34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Compliance for Off-Site Workers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82" y="2230417"/>
            <a:ext cx="5139150" cy="3794368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By </a:t>
            </a:r>
            <a:r>
              <a:rPr lang="en-US" sz="1600" dirty="0">
                <a:latin typeface="Trebuchet MS" panose="020B0603020202020204" pitchFamily="34" charset="0"/>
              </a:rPr>
              <a:t>law, you must provide the mandatory federal and state notices to </a:t>
            </a:r>
            <a:r>
              <a:rPr lang="en-US" sz="1600" dirty="0" smtClean="0">
                <a:latin typeface="Trebuchet MS" panose="020B0603020202020204" pitchFamily="34" charset="0"/>
              </a:rPr>
              <a:t>all employees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Trebuchet MS" panose="020B0603020202020204" pitchFamily="34" charset="0"/>
              </a:rPr>
              <a:t>For </a:t>
            </a:r>
            <a:r>
              <a:rPr lang="en-US" altLang="en-US" sz="1600" dirty="0">
                <a:latin typeface="Trebuchet MS" panose="020B0603020202020204" pitchFamily="34" charset="0"/>
              </a:rPr>
              <a:t>employees who report to your facility (with physical wall posters) fewer than 3-4 times per month, you must provide the postings in another format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Electronic solution is ideal for employees who work from home, telecommuters, field salespeople and other remote workers provided with Internet access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Best practice is to use a solution that pushes out mandatory updates via email alerts and tracks employee acknowledgments</a:t>
            </a: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80" y="448219"/>
            <a:ext cx="8193701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Remote Workers &amp; Telecommuters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18" y="3227402"/>
            <a:ext cx="1992063" cy="2532463"/>
          </a:xfrm>
          <a:prstGeom prst="rect">
            <a:avLst/>
          </a:prstGeom>
          <a:ln w="19050" cap="sq">
            <a:solidFill>
              <a:srgbClr val="37299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81" y="2230417"/>
            <a:ext cx="1774767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82" y="2327233"/>
            <a:ext cx="6524726" cy="3828551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Many </a:t>
            </a:r>
            <a:r>
              <a:rPr lang="en-US" sz="1600" dirty="0">
                <a:latin typeface="Trebuchet MS" panose="020B0603020202020204" pitchFamily="34" charset="0"/>
              </a:rPr>
              <a:t>of today’s worksites </a:t>
            </a:r>
            <a:r>
              <a:rPr lang="en-US" sz="1600" dirty="0" smtClean="0">
                <a:latin typeface="Trebuchet MS" panose="020B0603020202020204" pitchFamily="34" charset="0"/>
              </a:rPr>
              <a:t>lack adequate </a:t>
            </a:r>
            <a:r>
              <a:rPr lang="en-US" sz="1600" dirty="0">
                <a:latin typeface="Trebuchet MS" panose="020B0603020202020204" pitchFamily="34" charset="0"/>
              </a:rPr>
              <a:t>wall space </a:t>
            </a:r>
            <a:r>
              <a:rPr lang="en-US" sz="1600" dirty="0" smtClean="0">
                <a:latin typeface="Trebuchet MS" panose="020B0603020202020204" pitchFamily="34" charset="0"/>
              </a:rPr>
              <a:t>for posting all </a:t>
            </a:r>
            <a:r>
              <a:rPr lang="en-US" sz="1600" dirty="0">
                <a:latin typeface="Trebuchet MS" panose="020B0603020202020204" pitchFamily="34" charset="0"/>
              </a:rPr>
              <a:t>the required </a:t>
            </a:r>
            <a:r>
              <a:rPr lang="en-US" sz="1600" dirty="0" smtClean="0">
                <a:latin typeface="Trebuchet MS" panose="020B0603020202020204" pitchFamily="34" charset="0"/>
              </a:rPr>
              <a:t>federal, state and local postings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Trebuchet MS" panose="020B0603020202020204" pitchFamily="34" charset="0"/>
              </a:rPr>
              <a:t>Examples </a:t>
            </a:r>
            <a:r>
              <a:rPr lang="en-US" altLang="en-US" sz="1600" dirty="0">
                <a:latin typeface="Trebuchet MS" panose="020B0603020202020204" pitchFamily="34" charset="0"/>
              </a:rPr>
              <a:t>are mall kiosks, mobile service units, food trucks, valet stations, construction checkpoints, and other facilities without walls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If electronic access is not provided, consider an alternative format such as a compact binder</a:t>
            </a:r>
          </a:p>
          <a:p>
            <a:pPr marL="28575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280" y="448219"/>
            <a:ext cx="8193701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Non-Traditional Worksites</a:t>
            </a:r>
            <a:endParaRPr lang="en-US" sz="30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95" y="2449873"/>
            <a:ext cx="1799705" cy="23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Questions?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Thank you! 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108514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196069"/>
                </a:solidFill>
              </a:rPr>
              <a:t>For </a:t>
            </a:r>
            <a:r>
              <a:rPr lang="en-US" dirty="0">
                <a:solidFill>
                  <a:srgbClr val="196069"/>
                </a:solidFill>
              </a:rPr>
              <a:t>more information, please </a:t>
            </a:r>
            <a:r>
              <a:rPr lang="en-US" dirty="0" smtClean="0">
                <a:solidFill>
                  <a:srgbClr val="196069"/>
                </a:solidFill>
              </a:rPr>
              <a:t>contact Peter Fray, </a:t>
            </a:r>
            <a:r>
              <a:rPr lang="en-US" dirty="0">
                <a:solidFill>
                  <a:srgbClr val="196069"/>
                </a:solidFill>
              </a:rPr>
              <a:t>Compliance Specialist</a:t>
            </a:r>
          </a:p>
          <a:p>
            <a:r>
              <a:rPr lang="en-US" dirty="0" smtClean="0">
                <a:solidFill>
                  <a:srgbClr val="196069"/>
                </a:solidFill>
              </a:rPr>
              <a:t>954-970-5702</a:t>
            </a:r>
            <a:endParaRPr lang="en-US" dirty="0">
              <a:solidFill>
                <a:srgbClr val="196069"/>
              </a:solidFill>
            </a:endParaRPr>
          </a:p>
          <a:p>
            <a:r>
              <a:rPr lang="en-US" dirty="0" smtClean="0">
                <a:solidFill>
                  <a:srgbClr val="196069"/>
                </a:solidFill>
              </a:rPr>
              <a:t>pfray@hrdirect.com</a:t>
            </a:r>
            <a:endParaRPr lang="en-US" dirty="0">
              <a:solidFill>
                <a:srgbClr val="1960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458719"/>
            <a:ext cx="8218127" cy="3336097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Overview of top federal and state posting changes and trends </a:t>
            </a:r>
            <a:r>
              <a:rPr lang="en-US" sz="1600" dirty="0">
                <a:latin typeface="Trebuchet MS" panose="020B0603020202020204" pitchFamily="34" charset="0"/>
              </a:rPr>
              <a:t>for </a:t>
            </a:r>
            <a:r>
              <a:rPr lang="en-US" sz="1600" dirty="0" smtClean="0">
                <a:latin typeface="Trebuchet MS" panose="020B0603020202020204" pitchFamily="34" charset="0"/>
              </a:rPr>
              <a:t>2016</a:t>
            </a: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Rapidly growing city and county posting requirements 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Additional </a:t>
            </a:r>
            <a:r>
              <a:rPr lang="en-US" sz="1600" dirty="0">
                <a:latin typeface="Trebuchet MS" panose="020B0603020202020204" pitchFamily="34" charset="0"/>
              </a:rPr>
              <a:t>federal contractor </a:t>
            </a:r>
            <a:r>
              <a:rPr lang="en-US" sz="1600" dirty="0" smtClean="0">
                <a:latin typeface="Trebuchet MS" panose="020B0603020202020204" pitchFamily="34" charset="0"/>
              </a:rPr>
              <a:t>posting requirements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</a:rPr>
              <a:t>P</a:t>
            </a:r>
            <a:r>
              <a:rPr lang="en-US" sz="1600" dirty="0" smtClean="0">
                <a:latin typeface="Trebuchet MS" panose="020B0603020202020204" pitchFamily="34" charset="0"/>
              </a:rPr>
              <a:t>oster </a:t>
            </a:r>
            <a:r>
              <a:rPr lang="en-US" sz="1600" dirty="0">
                <a:latin typeface="Trebuchet MS" panose="020B0603020202020204" pitchFamily="34" charset="0"/>
              </a:rPr>
              <a:t>changes still pending as we enter </a:t>
            </a:r>
            <a:r>
              <a:rPr lang="en-US" sz="1600" dirty="0" smtClean="0">
                <a:latin typeface="Trebuchet MS" panose="020B0603020202020204" pitchFamily="34" charset="0"/>
              </a:rPr>
              <a:t>2017</a:t>
            </a: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Posting compliance for off-site workers 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lnSpc>
                <a:spcPct val="170000"/>
              </a:lnSpc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Learning Objectives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8217"/>
            <a:ext cx="9144001" cy="2294449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2294448"/>
          </a:xfrm>
          <a:noFill/>
        </p:spPr>
        <p:txBody>
          <a:bodyPr>
            <a:norm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General Posting Compliance</a:t>
            </a:r>
            <a:endParaRPr lang="en-US" sz="4000" dirty="0">
              <a:latin typeface="Trebuchet MS"/>
              <a:cs typeface="Trebuchet MS"/>
            </a:endParaRPr>
          </a:p>
        </p:txBody>
      </p:sp>
      <p:pic>
        <p:nvPicPr>
          <p:cNvPr id="7" name="Picture 6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25" y="2914115"/>
            <a:ext cx="2892751" cy="28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14" y="4066129"/>
            <a:ext cx="2402292" cy="24022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8218127" cy="3564400"/>
          </a:xfrm>
        </p:spPr>
        <p:txBody>
          <a:bodyPr>
            <a:noAutofit/>
          </a:bodyPr>
          <a:lstStyle/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All </a:t>
            </a:r>
            <a:r>
              <a:rPr lang="en-US" sz="1600" dirty="0">
                <a:latin typeface="Trebuchet MS"/>
                <a:cs typeface="Trebuchet MS"/>
              </a:rPr>
              <a:t>employers must post </a:t>
            </a:r>
            <a:r>
              <a:rPr lang="en-US" sz="1600" dirty="0" smtClean="0">
                <a:latin typeface="Trebuchet MS"/>
                <a:cs typeface="Trebuchet MS"/>
              </a:rPr>
              <a:t>federal, state and local (if applicable) </a:t>
            </a:r>
            <a:r>
              <a:rPr lang="en-US" sz="1600" dirty="0">
                <a:latin typeface="Trebuchet MS"/>
                <a:cs typeface="Trebuchet MS"/>
              </a:rPr>
              <a:t>employee postings 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Six </a:t>
            </a:r>
            <a:r>
              <a:rPr lang="en-US" sz="1600" dirty="0">
                <a:latin typeface="Trebuchet MS"/>
                <a:cs typeface="Trebuchet MS"/>
              </a:rPr>
              <a:t>mandatory federal </a:t>
            </a:r>
            <a:r>
              <a:rPr lang="en-US" sz="1600" dirty="0" smtClean="0">
                <a:latin typeface="Trebuchet MS"/>
                <a:cs typeface="Trebuchet MS"/>
              </a:rPr>
              <a:t>posters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Up </a:t>
            </a:r>
            <a:r>
              <a:rPr lang="en-US" sz="1600" dirty="0">
                <a:latin typeface="Trebuchet MS"/>
                <a:cs typeface="Trebuchet MS"/>
              </a:rPr>
              <a:t>to 15 additional state-specific posters 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Up to 7 additional city/county postings</a:t>
            </a:r>
          </a:p>
          <a:p>
            <a:pPr lvl="1" algn="l">
              <a:buClr>
                <a:srgbClr val="183188"/>
              </a:buClr>
            </a:pPr>
            <a:endParaRPr lang="en-US" sz="1600" dirty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Additional posters required for certain industries and government contractors</a:t>
            </a:r>
          </a:p>
          <a:p>
            <a:pPr algn="l">
              <a:buClr>
                <a:srgbClr val="183188"/>
              </a:buClr>
            </a:pPr>
            <a:endParaRPr lang="en-US" sz="1600" dirty="0" smtClean="0">
              <a:latin typeface="Trebuchet MS"/>
              <a:cs typeface="Trebuchet MS"/>
            </a:endParaRPr>
          </a:p>
          <a:p>
            <a:pPr marL="342900" indent="-34290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Mandatory </a:t>
            </a:r>
            <a:r>
              <a:rPr lang="en-US" sz="1600" dirty="0">
                <a:latin typeface="Trebuchet MS"/>
                <a:cs typeface="Trebuchet MS"/>
              </a:rPr>
              <a:t>federal posters include: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FLSA/Minimum </a:t>
            </a:r>
            <a:r>
              <a:rPr lang="en-US" sz="1600" dirty="0">
                <a:latin typeface="Trebuchet MS"/>
                <a:cs typeface="Trebuchet MS"/>
              </a:rPr>
              <a:t>Wage	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OSHA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EPPA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Trebuchet MS"/>
                <a:cs typeface="Trebuchet MS"/>
              </a:rPr>
              <a:t>EEOC	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FMLA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rebuchet MS"/>
                <a:cs typeface="Trebuchet MS"/>
              </a:rPr>
              <a:t>USERRA</a:t>
            </a: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Posting Compliance Basics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8218127" cy="3621743"/>
          </a:xfrm>
        </p:spPr>
        <p:txBody>
          <a:bodyPr>
            <a:noAutofit/>
          </a:bodyPr>
          <a:lstStyle/>
          <a:p>
            <a:pPr>
              <a:defRPr/>
            </a:pPr>
            <a:endParaRPr lang="en-US" altLang="en-US" sz="800" dirty="0"/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Nationwide, there </a:t>
            </a:r>
            <a:r>
              <a:rPr lang="en-US" sz="1600" dirty="0">
                <a:latin typeface="Trebuchet MS" panose="020B0603020202020204" pitchFamily="34" charset="0"/>
              </a:rPr>
              <a:t>are </a:t>
            </a:r>
            <a:r>
              <a:rPr lang="en-US" sz="1600" dirty="0" smtClean="0">
                <a:latin typeface="Trebuchet MS" panose="020B0603020202020204" pitchFamily="34" charset="0"/>
              </a:rPr>
              <a:t>178 </a:t>
            </a:r>
            <a:r>
              <a:rPr lang="en-US" sz="1600" dirty="0">
                <a:latin typeface="Trebuchet MS" panose="020B0603020202020204" pitchFamily="34" charset="0"/>
              </a:rPr>
              <a:t>different agencies responsible for issuing more than 370 posters </a:t>
            </a:r>
            <a:r>
              <a:rPr lang="en-US" sz="1600" dirty="0" smtClean="0">
                <a:latin typeface="Trebuchet MS" panose="020B0603020202020204" pitchFamily="34" charset="0"/>
              </a:rPr>
              <a:t>(federal and state)</a:t>
            </a:r>
          </a:p>
          <a:p>
            <a:pPr lvl="0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In </a:t>
            </a:r>
            <a:r>
              <a:rPr lang="en-US" sz="1600" dirty="0">
                <a:latin typeface="Trebuchet MS" panose="020B0603020202020204" pitchFamily="34" charset="0"/>
              </a:rPr>
              <a:t>a single state, up to 21 postings issued by </a:t>
            </a:r>
            <a:r>
              <a:rPr lang="en-US" sz="1600" dirty="0" smtClean="0">
                <a:latin typeface="Trebuchet MS" panose="020B0603020202020204" pitchFamily="34" charset="0"/>
              </a:rPr>
              <a:t>up to nine </a:t>
            </a:r>
            <a:r>
              <a:rPr lang="en-US" sz="1600" dirty="0">
                <a:latin typeface="Trebuchet MS" panose="020B0603020202020204" pitchFamily="34" charset="0"/>
              </a:rPr>
              <a:t>different </a:t>
            </a:r>
            <a:r>
              <a:rPr lang="en-US" sz="1600" dirty="0" smtClean="0">
                <a:latin typeface="Trebuchet MS" panose="020B0603020202020204" pitchFamily="34" charset="0"/>
              </a:rPr>
              <a:t>agencies for federal/state compliance</a:t>
            </a: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Approximately </a:t>
            </a:r>
            <a:r>
              <a:rPr lang="en-US" altLang="en-US" sz="1600" dirty="0">
                <a:latin typeface="Trebuchet MS" panose="020B0603020202020204" pitchFamily="34" charset="0"/>
              </a:rPr>
              <a:t>22,000 local jurisdictions have authority to issue their own posting requirements </a:t>
            </a:r>
            <a:endParaRPr lang="en-US" altLang="en-US" sz="1600" dirty="0" smtClean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altLang="en-US" sz="1600" dirty="0"/>
          </a:p>
          <a:p>
            <a:pPr algn="l">
              <a:buClr>
                <a:srgbClr val="183188"/>
              </a:buClr>
            </a:pPr>
            <a:r>
              <a:rPr lang="en-US" sz="1600" i="1" dirty="0">
                <a:latin typeface="Trebuchet MS" panose="020B0603020202020204" pitchFamily="34" charset="0"/>
              </a:rPr>
              <a:t>… and that doesn’t include additional posting requirements if you’re in certain </a:t>
            </a:r>
            <a:r>
              <a:rPr lang="en-US" sz="1600" i="1" dirty="0" smtClean="0">
                <a:latin typeface="Trebuchet MS" panose="020B0603020202020204" pitchFamily="34" charset="0"/>
              </a:rPr>
              <a:t>industries, have </a:t>
            </a:r>
            <a:r>
              <a:rPr lang="en-US" sz="1600" i="1" dirty="0">
                <a:latin typeface="Trebuchet MS" panose="020B0603020202020204" pitchFamily="34" charset="0"/>
              </a:rPr>
              <a:t>government </a:t>
            </a:r>
            <a:r>
              <a:rPr lang="en-US" sz="1600" i="1" dirty="0" smtClean="0">
                <a:latin typeface="Trebuchet MS" panose="020B0603020202020204" pitchFamily="34" charset="0"/>
              </a:rPr>
              <a:t>contracts, or employ </a:t>
            </a:r>
            <a:r>
              <a:rPr lang="en-US" sz="1600" i="1" dirty="0">
                <a:latin typeface="Trebuchet MS" panose="020B0603020202020204" pitchFamily="34" charset="0"/>
              </a:rPr>
              <a:t>non-English speaking </a:t>
            </a:r>
            <a:r>
              <a:rPr lang="en-US" sz="1600" i="1" dirty="0" smtClean="0">
                <a:latin typeface="Trebuchet MS" panose="020B0603020202020204" pitchFamily="34" charset="0"/>
              </a:rPr>
              <a:t>employees</a:t>
            </a:r>
            <a:endParaRPr lang="en-US" altLang="en-US" sz="1600" dirty="0"/>
          </a:p>
          <a:p>
            <a:pPr>
              <a:buFont typeface="Wingdings" charset="2"/>
              <a:buChar char="Ø"/>
              <a:defRPr/>
            </a:pPr>
            <a:endParaRPr lang="en-US" altLang="en-US" sz="800" dirty="0"/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lvl="0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700" dirty="0">
              <a:latin typeface="Trebuchet MS" panose="020B0603020202020204" pitchFamily="34" charset="0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marL="800100" lvl="1" indent="-342900" algn="l">
              <a:buClr>
                <a:srgbClr val="183188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No “One-Stop Shop” for Free Government Posters 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5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8218127" cy="3564400"/>
          </a:xfrm>
        </p:spPr>
        <p:txBody>
          <a:bodyPr>
            <a:noAutofit/>
          </a:bodyPr>
          <a:lstStyle/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Trebuchet MS" panose="020B0603020202020204" pitchFamily="34" charset="0"/>
              </a:rPr>
              <a:t>A</a:t>
            </a:r>
            <a:r>
              <a:rPr lang="en-US" sz="1600" dirty="0" smtClean="0">
                <a:latin typeface="Trebuchet MS" panose="020B0603020202020204" pitchFamily="34" charset="0"/>
              </a:rPr>
              <a:t>pproximately </a:t>
            </a:r>
            <a:r>
              <a:rPr lang="en-US" sz="1600" dirty="0">
                <a:latin typeface="Trebuchet MS" panose="020B0603020202020204" pitchFamily="34" charset="0"/>
              </a:rPr>
              <a:t>150 state law poster changes per year (</a:t>
            </a:r>
            <a:r>
              <a:rPr lang="en-US" sz="1600" dirty="0" smtClean="0">
                <a:latin typeface="Trebuchet MS" panose="020B0603020202020204" pitchFamily="34" charset="0"/>
              </a:rPr>
              <a:t>50% </a:t>
            </a:r>
            <a:r>
              <a:rPr lang="en-US" sz="1600" dirty="0">
                <a:latin typeface="Trebuchet MS" panose="020B0603020202020204" pitchFamily="34" charset="0"/>
              </a:rPr>
              <a:t>require immediate mandatory replacements</a:t>
            </a:r>
            <a:r>
              <a:rPr lang="en-US" sz="1600" dirty="0" smtClean="0">
                <a:latin typeface="Trebuchet MS" panose="020B0603020202020204" pitchFamily="34" charset="0"/>
              </a:rPr>
              <a:t>)</a:t>
            </a:r>
          </a:p>
          <a:p>
            <a:pPr lvl="0" algn="l">
              <a:buClr>
                <a:srgbClr val="183188"/>
              </a:buClr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Government </a:t>
            </a:r>
            <a:r>
              <a:rPr lang="en-US" sz="1600" dirty="0">
                <a:latin typeface="Trebuchet MS" panose="020B0603020202020204" pitchFamily="34" charset="0"/>
              </a:rPr>
              <a:t>agencies </a:t>
            </a:r>
            <a:r>
              <a:rPr lang="en-US" sz="1600" dirty="0" smtClean="0">
                <a:latin typeface="Trebuchet MS" panose="020B0603020202020204" pitchFamily="34" charset="0"/>
              </a:rPr>
              <a:t>don’t </a:t>
            </a:r>
            <a:r>
              <a:rPr lang="en-US" sz="1600" dirty="0">
                <a:latin typeface="Trebuchet MS" panose="020B0603020202020204" pitchFamily="34" charset="0"/>
              </a:rPr>
              <a:t>notify you when changes </a:t>
            </a:r>
            <a:r>
              <a:rPr lang="en-US" sz="1600" dirty="0" smtClean="0">
                <a:latin typeface="Trebuchet MS" panose="020B0603020202020204" pitchFamily="34" charset="0"/>
              </a:rPr>
              <a:t>occur</a:t>
            </a: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rebuchet MS" panose="020B0603020202020204" pitchFamily="34" charset="0"/>
              </a:rPr>
              <a:t>Posting </a:t>
            </a:r>
            <a:r>
              <a:rPr lang="en-US" sz="1600" dirty="0">
                <a:latin typeface="Trebuchet MS" panose="020B0603020202020204" pitchFamily="34" charset="0"/>
              </a:rPr>
              <a:t>updates and requirements (including foreign language requirements and size/font/color mandates) can be buried in statutes, regulations, case </a:t>
            </a:r>
            <a:r>
              <a:rPr lang="en-US" sz="1600" dirty="0" smtClean="0">
                <a:latin typeface="Trebuchet MS" panose="020B0603020202020204" pitchFamily="34" charset="0"/>
              </a:rPr>
              <a:t>law </a:t>
            </a:r>
            <a:r>
              <a:rPr lang="en-US" sz="1600" dirty="0">
                <a:latin typeface="Trebuchet MS" panose="020B0603020202020204" pitchFamily="34" charset="0"/>
              </a:rPr>
              <a:t>and agency website pages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Posting Changes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on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the Rise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8" y="4467333"/>
            <a:ext cx="2533755" cy="16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279" y="2230417"/>
            <a:ext cx="8218127" cy="3564400"/>
          </a:xfrm>
        </p:spPr>
        <p:txBody>
          <a:bodyPr>
            <a:noAutofit/>
          </a:bodyPr>
          <a:lstStyle/>
          <a:p>
            <a:pPr marL="285750" lvl="0" indent="-285750" algn="l">
              <a:buClr>
                <a:srgbClr val="183188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Trebuchet MS" panose="020B0603020202020204" pitchFamily="34" charset="0"/>
              </a:rPr>
              <a:t>Government </a:t>
            </a:r>
            <a:r>
              <a:rPr lang="en-US" altLang="en-US" sz="1600" dirty="0">
                <a:latin typeface="Trebuchet MS" panose="020B0603020202020204" pitchFamily="34" charset="0"/>
              </a:rPr>
              <a:t>posting fines </a:t>
            </a:r>
          </a:p>
          <a:p>
            <a:pPr marL="682625" lvl="1" indent="-342900" algn="l"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Federal fines recently increased to $30,000+ per violation</a:t>
            </a:r>
          </a:p>
          <a:p>
            <a:pPr marL="682625" lvl="1" indent="-342900" algn="l"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State and local fines typically range from $100-$1,000 each </a:t>
            </a:r>
          </a:p>
          <a:p>
            <a:pPr marL="911225" lvl="1" indent="-285750" algn="l">
              <a:buFont typeface="Courier New" panose="02070309020205020404" pitchFamily="49" charset="0"/>
              <a:buChar char="o"/>
              <a:defRPr/>
            </a:pPr>
            <a:endParaRPr lang="en-US" alt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Employee lawsuits</a:t>
            </a:r>
          </a:p>
          <a:p>
            <a:pPr marL="682625" lvl="1" indent="-342900" algn="l"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Failure to post can extend “statute of limitations” </a:t>
            </a:r>
          </a:p>
          <a:p>
            <a:pPr marL="682625" lvl="1" indent="-342900" algn="l"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Evidence of bad faith</a:t>
            </a:r>
          </a:p>
          <a:p>
            <a:pPr marL="682625" lvl="1" indent="-342900" algn="l">
              <a:buFont typeface="Courier New" panose="02070309020205020404" pitchFamily="49" charset="0"/>
              <a:buChar char="o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FMLA interference of rights </a:t>
            </a:r>
          </a:p>
          <a:p>
            <a:pPr marL="625475" lvl="1" algn="l">
              <a:buFont typeface="Wingdings" charset="2"/>
              <a:buChar char="Ø"/>
              <a:defRPr/>
            </a:pPr>
            <a:endParaRPr lang="en-US" altLang="en-US" sz="16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Trebuchet MS" panose="020B0603020202020204" pitchFamily="34" charset="0"/>
              </a:rPr>
              <a:t>Posting compliance is your first line of defense in any lawsuit or agency investigation</a:t>
            </a: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  <a:p>
            <a:pPr lvl="1" algn="l">
              <a:buClr>
                <a:srgbClr val="183188"/>
              </a:buClr>
            </a:pPr>
            <a:endParaRPr lang="en-US" sz="1600" dirty="0" smtClean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48218"/>
            <a:ext cx="9144000" cy="1440700"/>
          </a:xfrm>
          <a:prstGeom prst="rect">
            <a:avLst/>
          </a:prstGeom>
          <a:gradFill>
            <a:gsLst>
              <a:gs pos="0">
                <a:srgbClr val="372990"/>
              </a:gs>
              <a:gs pos="49000">
                <a:srgbClr val="183188"/>
              </a:gs>
              <a:gs pos="100000">
                <a:srgbClr val="196069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8219"/>
            <a:ext cx="7772400" cy="144069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Risks of Non-Compliance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5" name="Picture 4" descr="CmplyRght_Logo_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1" y="6156503"/>
            <a:ext cx="20764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30397</TotalTime>
  <Words>1629</Words>
  <Application>Microsoft Office PowerPoint</Application>
  <PresentationFormat>On-screen Show (4:3)</PresentationFormat>
  <Paragraphs>277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Custom Design</vt:lpstr>
      <vt:lpstr>Roundup of 2016 Labor Law Posting Changes: What Do They Mean for Your Business?</vt:lpstr>
      <vt:lpstr>Roundup of 2016 Labor Law Posting Changes: What Do They Mean for Your Business?</vt:lpstr>
      <vt:lpstr>About Ashley Kaplan, Esq.</vt:lpstr>
      <vt:lpstr>Learning Objectives</vt:lpstr>
      <vt:lpstr>General Posting Compliance</vt:lpstr>
      <vt:lpstr>Posting Compliance Basics</vt:lpstr>
      <vt:lpstr>No “One-Stop Shop” for Free Government Posters </vt:lpstr>
      <vt:lpstr>Posting Changes on the Rise</vt:lpstr>
      <vt:lpstr>Risks of Non-Compliance</vt:lpstr>
      <vt:lpstr>2016 Federal Poster Changes</vt:lpstr>
      <vt:lpstr>2016 Federal OSHA Poster Change</vt:lpstr>
      <vt:lpstr>2016 Federal FLSA Poster Change</vt:lpstr>
      <vt:lpstr>2016 Federal EPPA Poster Change</vt:lpstr>
      <vt:lpstr>Pending Federal Poster Changes</vt:lpstr>
      <vt:lpstr>State Labor Law Compliance</vt:lpstr>
      <vt:lpstr>State-Issued Labor Law Posters</vt:lpstr>
      <vt:lpstr>PowerPoint Presentation</vt:lpstr>
      <vt:lpstr>2016 State Poster Changes:  Minimum Wage</vt:lpstr>
      <vt:lpstr>State Minimum Wage Increases for 2017: New Posters Released</vt:lpstr>
      <vt:lpstr>State Minimum Wage Increases for 2017: Posters Not Yet Released</vt:lpstr>
      <vt:lpstr>2016 State Poster Changes:  OSHA State Law</vt:lpstr>
      <vt:lpstr>2016 State Poster Changes:  Pregnancy Discrimination</vt:lpstr>
      <vt:lpstr>City and County Poster Changes</vt:lpstr>
      <vt:lpstr>City and County Posting Compliance</vt:lpstr>
      <vt:lpstr>2016 City/County Poster Changes</vt:lpstr>
      <vt:lpstr>Local Postings Already Released for 2017</vt:lpstr>
      <vt:lpstr>Pending City/County Poster Changes </vt:lpstr>
      <vt:lpstr>Federal Contractor Compliance</vt:lpstr>
      <vt:lpstr>Federal Contractors Have Additional Posting Obligations</vt:lpstr>
      <vt:lpstr>Federal Contractor Postings</vt:lpstr>
      <vt:lpstr>Federal Contractor Postings (cont.)</vt:lpstr>
      <vt:lpstr>Compliance for Off-Site Workers</vt:lpstr>
      <vt:lpstr>Remote Workers &amp; Telecommuters</vt:lpstr>
      <vt:lpstr>Non-Traditional Worksites</vt:lpstr>
      <vt:lpstr>Questions?</vt:lpstr>
      <vt:lpstr>Thank you! </vt:lpstr>
    </vt:vector>
  </TitlesOfParts>
  <Company>Everglades Direct,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Here</dc:title>
  <dc:creator>Everglades Direct, Inc. Taylor Corporation</dc:creator>
  <cp:lastModifiedBy>Torregrossa, Sarah (ED)</cp:lastModifiedBy>
  <cp:revision>163</cp:revision>
  <cp:lastPrinted>2016-12-12T20:17:12Z</cp:lastPrinted>
  <dcterms:created xsi:type="dcterms:W3CDTF">2015-11-24T17:06:03Z</dcterms:created>
  <dcterms:modified xsi:type="dcterms:W3CDTF">2016-12-13T20:46:15Z</dcterms:modified>
</cp:coreProperties>
</file>