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8" r:id="rId3"/>
    <p:sldId id="312" r:id="rId4"/>
    <p:sldId id="257" r:id="rId5"/>
    <p:sldId id="307" r:id="rId6"/>
    <p:sldId id="305" r:id="rId7"/>
    <p:sldId id="375" r:id="rId8"/>
    <p:sldId id="374" r:id="rId9"/>
    <p:sldId id="321" r:id="rId10"/>
    <p:sldId id="376" r:id="rId11"/>
    <p:sldId id="336" r:id="rId12"/>
    <p:sldId id="356" r:id="rId13"/>
    <p:sldId id="339" r:id="rId14"/>
    <p:sldId id="337" r:id="rId15"/>
    <p:sldId id="361" r:id="rId16"/>
    <p:sldId id="357" r:id="rId17"/>
    <p:sldId id="340" r:id="rId18"/>
    <p:sldId id="341" r:id="rId19"/>
    <p:sldId id="342" r:id="rId20"/>
    <p:sldId id="358" r:id="rId21"/>
    <p:sldId id="359" r:id="rId22"/>
    <p:sldId id="378" r:id="rId23"/>
    <p:sldId id="345" r:id="rId24"/>
    <p:sldId id="351" r:id="rId25"/>
    <p:sldId id="377" r:id="rId26"/>
    <p:sldId id="363" r:id="rId27"/>
    <p:sldId id="364" r:id="rId28"/>
    <p:sldId id="367" r:id="rId29"/>
    <p:sldId id="360" r:id="rId30"/>
    <p:sldId id="372" r:id="rId31"/>
    <p:sldId id="373" r:id="rId32"/>
    <p:sldId id="355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990"/>
    <a:srgbClr val="4C4184"/>
    <a:srgbClr val="183188"/>
    <a:srgbClr val="196069"/>
    <a:srgbClr val="096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66" autoAdjust="0"/>
  </p:normalViewPr>
  <p:slideViewPr>
    <p:cSldViewPr snapToGrid="0" snapToObjects="1"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8A68F-39AF-4219-A33B-D9AE91181840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AB34-8D99-47E4-A591-EE11844771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9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CB62-F07C-4427-82B5-72A1EC3F8A32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D328-B893-4595-81FE-7E3343661D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5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18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1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1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2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2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2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D328-B893-4595-81FE-7E3343661D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1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4EA3-27C2-4EB5-8B9A-0702D00FCD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07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4925"/>
            <a:ext cx="9248776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3B76-779A-43D2-8587-5A160DA9B6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049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76F53-0198-4046-A8EA-D71B2F7E54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14554-75FB-40F5-B880-7839E68143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77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4960-ABC5-4BCE-B91B-0260987886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743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9F28-98E7-4383-A5F3-8CC495011A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02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5AF6D-49AC-4F76-8F02-077556FC5E4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475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6B5C8-2EBB-4A10-ACB5-5BAAD995AB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787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0D7A4-9054-43E7-AA43-CAC19E141E0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42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5171-7786-403E-8FDF-0EAD11A52E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13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20C53-D683-449B-BDAF-6087E94612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4997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CEB5E-A3AF-4BD2-911D-D5FB195DA7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164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C201C-B42A-4ED7-AC8D-0044076154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340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10/6/2016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Posting Compliance and Lawsuits – Why You Should Care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E08D7-93B6-4BE0-86DB-919350F642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68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1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5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5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368C-E068-8647-A52A-57AB97D95724}" type="datetimeFigureOut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447B-0070-8146-BAE4-9BF0413AD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4925"/>
            <a:ext cx="9248776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11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2133600" cy="287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/>
              <a:t>10/6/2016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4343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ヒラギノ角ゴ Pro W3" pitchFamily="2" charset="-128"/>
              </a:rPr>
              <a:t>Posting Compliance and Lawsuits – Why You Should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889AD76-665B-4C79-A3D2-49B9000A651E}" type="slidenum">
              <a:rPr lang="en-US" altLang="en-US" smtClean="0">
                <a:latin typeface="Arial" pitchFamily="34" charset="0"/>
                <a:ea typeface="ヒラギノ角ゴ Pro W3" pitchFamily="2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latin typeface="Arial" pitchFamily="34" charset="0"/>
              <a:ea typeface="ヒラギノ角ゴ Pro W3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0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223" y="2998792"/>
            <a:ext cx="8431585" cy="5869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Presented by 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7"/>
            <a:ext cx="9144001" cy="2294449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572000" y="3916570"/>
            <a:ext cx="2712720" cy="160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Trebuchet MS"/>
                <a:cs typeface="Trebuchet MS"/>
              </a:rPr>
              <a:t>Ashley H. Kaplan, Esquire</a:t>
            </a:r>
          </a:p>
          <a:p>
            <a:pPr algn="l"/>
            <a:r>
              <a:rPr lang="en-US" sz="1600" dirty="0"/>
              <a:t>Sr. Employment </a:t>
            </a:r>
            <a:r>
              <a:rPr lang="en-US" sz="1600" dirty="0" smtClean="0"/>
              <a:t>Law Attorney for ComplyRight, Inc.</a:t>
            </a:r>
            <a:endParaRPr lang="en-US" sz="1600" dirty="0" smtClean="0">
              <a:latin typeface="Trebuchet MS"/>
              <a:cs typeface="Trebuchet MS"/>
            </a:endParaRPr>
          </a:p>
          <a:p>
            <a:pPr algn="l"/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18351" y="3916570"/>
            <a:ext cx="2497457" cy="160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Trebuchet MS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58" y="3662762"/>
            <a:ext cx="1562023" cy="186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447675"/>
            <a:ext cx="7772400" cy="2295525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New Administration, New Posting Requirements? A Closer Look at the Changing Compliance Climate for Employers  </a:t>
            </a:r>
            <a:endParaRPr lang="en-US"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20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1888918"/>
            <a:ext cx="8218127" cy="410418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 panose="020B0603020202020204" pitchFamily="34" charset="0"/>
              </a:rPr>
              <a:t>Federal minimum wage $7.25/hour since July 2009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 smtClean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 panose="020B0603020202020204" pitchFamily="34" charset="0"/>
              </a:rPr>
              <a:t>Certain federal contractors must pay $10.20/hour effective 1/1/17 (</a:t>
            </a:r>
            <a:r>
              <a:rPr lang="en-US" sz="1800" i="1" dirty="0" smtClean="0">
                <a:latin typeface="Trebuchet MS" panose="020B0603020202020204" pitchFamily="34" charset="0"/>
              </a:rPr>
              <a:t>mandatory poster update</a:t>
            </a:r>
            <a:r>
              <a:rPr lang="en-US" sz="1800" dirty="0" smtClean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 panose="020B0603020202020204" pitchFamily="34" charset="0"/>
              </a:rPr>
              <a:t>29 states have higher minimum wage rates than federal law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 panose="020B0603020202020204" pitchFamily="34" charset="0"/>
              </a:rPr>
              <a:t>More than half the states and hundreds of cities have at least one bill pending that will impact minimum wage rates in 2017 and beyond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 panose="020B0603020202020204" pitchFamily="34" charset="0"/>
              </a:rPr>
              <a:t>Most states and cities/counties with minimum wage laws have additional posting requirements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 smtClean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 panose="020B0603020202020204" pitchFamily="34" charset="0"/>
              </a:rPr>
              <a:t>As an employer, you must pay the highest rate that applies, but display all required postings (even if the posters seem to conflict) </a:t>
            </a: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5011"/>
            <a:ext cx="9144001" cy="1241658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507"/>
            <a:ext cx="7772400" cy="161941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Minimum Wage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230417"/>
            <a:ext cx="8218127" cy="362174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507"/>
            <a:ext cx="9144001" cy="1241658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006" y="85983"/>
            <a:ext cx="7772400" cy="161941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Minimum Wage (State Laws)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266231"/>
            <a:ext cx="2076450" cy="4572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46901"/>
              </p:ext>
            </p:extLst>
          </p:nvPr>
        </p:nvGraphicFramePr>
        <p:xfrm>
          <a:off x="298383" y="1641579"/>
          <a:ext cx="8595361" cy="4624652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1615761"/>
                <a:gridCol w="3341863"/>
                <a:gridCol w="3637737"/>
              </a:tblGrid>
              <a:tr h="333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State</a:t>
                      </a:r>
                    </a:p>
                  </a:txBody>
                  <a:tcPr marL="59631" marR="59631" marT="0" marB="0">
                    <a:solidFill>
                      <a:srgbClr val="372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New Minimum Wage</a:t>
                      </a:r>
                    </a:p>
                  </a:txBody>
                  <a:tcPr marL="59631" marR="59631" marT="0" marB="0">
                    <a:solidFill>
                      <a:srgbClr val="372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Effective Date</a:t>
                      </a:r>
                    </a:p>
                  </a:txBody>
                  <a:tcPr marL="59631" marR="59631" marT="0" marB="0">
                    <a:solidFill>
                      <a:srgbClr val="372990"/>
                    </a:solidFill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Alaska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$9.80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         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Arizona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$10.00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         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Arkansas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$8.50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4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California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$10.50 (for employers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with 26+ employees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2017          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Colorado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$9.30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Connecticut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$10.10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District of Columbia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$12.50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July 1,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2017           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Florida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$8.10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204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Hawaii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$9.25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Maine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$9.00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7,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2017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Maryland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$9.25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July 1,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2017                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Massachusetts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$11.00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Michigan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$8.90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         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Missouri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$7.70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Montana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$8.15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         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New Jersey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$8.44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211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New York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Variable rates based on location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December 31, 2016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Ohio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$8.15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</a:rPr>
                        <a:t>  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Mandatory 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211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Oregon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Variable rates based on location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July 1,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</a:rPr>
                        <a:t>2017                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South Dakota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$8.65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Vermont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$10.00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Washington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$11.00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</a:rPr>
                        <a:t>January 1, 2017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8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230417"/>
            <a:ext cx="8218127" cy="362174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5" y="307368"/>
            <a:ext cx="9144001" cy="1375128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587142"/>
            <a:ext cx="7772400" cy="247606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Minimum Wage (Local Laws)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64722"/>
              </p:ext>
            </p:extLst>
          </p:nvPr>
        </p:nvGraphicFramePr>
        <p:xfrm>
          <a:off x="269507" y="1888919"/>
          <a:ext cx="8624237" cy="4232338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2195261"/>
                <a:gridCol w="2779018"/>
                <a:gridCol w="3649958"/>
              </a:tblGrid>
              <a:tr h="288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59631" marR="59631" marT="0" marB="0">
                    <a:solidFill>
                      <a:srgbClr val="372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New Minimum Wage</a:t>
                      </a:r>
                    </a:p>
                  </a:txBody>
                  <a:tcPr marL="59631" marR="59631" marT="0" marB="0">
                    <a:solidFill>
                      <a:srgbClr val="372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Effective Date</a:t>
                      </a:r>
                    </a:p>
                  </a:txBody>
                  <a:tcPr marL="59631" marR="59631" marT="0" marB="0">
                    <a:solidFill>
                      <a:srgbClr val="372990"/>
                    </a:solidFill>
                  </a:tcPr>
                </a:tc>
              </a:tr>
              <a:tr h="17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California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9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Cupertino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4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El Cerrito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$12.25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211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Los Altos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Mountain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View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$13.00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200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Oakland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$12.86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Palo Alto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21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Richmond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$12.30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San Diego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$11.50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San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Jose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$10.50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San Mateo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$12.00 (for profit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employers)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Santa Clara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$11.10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 Sunnyvale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$13.00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73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Maine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3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Portland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$10.68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New Mexico 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5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Albuquerque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$8.80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Las Cruces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$9.20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62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Washington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  <a:tr h="172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     Tacoma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$11.15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January 1, 2017     Mandatory Poster Update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5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342568"/>
            <a:ext cx="8218127" cy="2757753"/>
          </a:xfrm>
        </p:spPr>
        <p:txBody>
          <a:bodyPr numCol="2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6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Minimum Wage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(2018 Local Increases)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054" y="3001091"/>
            <a:ext cx="7975600" cy="57554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Cupertino, CA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El Cerrito, CA  </a:t>
            </a: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Los 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Altos, CA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Mountain 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View,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 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Oakland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   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Palo Alto,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  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Richmond, CA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San 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Jose, CA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San Mateo, CA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Sunnyvale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Portland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Albuquerque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NM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Bernalillo 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County,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NM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Las 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Cruces,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NM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Seattle, WA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Tacoma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WA 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406" y="2354760"/>
            <a:ext cx="73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following have announced minimum wage increases for 2018, but posters have not yet been released: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342568"/>
            <a:ext cx="8218127" cy="2757753"/>
          </a:xfrm>
        </p:spPr>
        <p:txBody>
          <a:bodyPr numCol="2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Ban-the-Box</a:t>
            </a: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8" y="2013830"/>
            <a:ext cx="7883091" cy="741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Ban-the-box refers to the question commonly included in job applications:  </a:t>
            </a:r>
            <a:r>
              <a:rPr lang="en-US" i="1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“Have you ever been convicted of a crime?” 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Ban-the-box laws seek to protect individuals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from being excluded from employment and other opportunities based on their criminal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record    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Currently 25 states and more than 150 cities/counties have ban-the-box laws in place restricting pre-employment inquiries about criminal history 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Some laws restrict criminal background questions until after an interview; some require waiting until a conditional job offer is made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97" y="2633472"/>
            <a:ext cx="5242919" cy="3007281"/>
          </a:xfrm>
        </p:spPr>
        <p:txBody>
          <a:bodyPr numCol="2">
            <a:noAutofit/>
          </a:bodyPr>
          <a:lstStyle/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California  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Colorado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Connecticut 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Delaware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Georgia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Hawaii *^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Illinois 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Kentucky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Louisiana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rebuchet MS" panose="020B0603020202020204" pitchFamily="34" charset="0"/>
              </a:rPr>
              <a:t>Maryland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rebuchet MS" panose="020B0603020202020204" pitchFamily="34" charset="0"/>
              </a:rPr>
              <a:t>Massachusetts </a:t>
            </a:r>
            <a:r>
              <a:rPr lang="en-US" altLang="en-US" sz="1600" dirty="0" smtClean="0">
                <a:latin typeface="Trebuchet MS" panose="020B0603020202020204" pitchFamily="34" charset="0"/>
              </a:rPr>
              <a:t>*^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Minnesota *</a:t>
            </a:r>
            <a:endParaRPr lang="en-US" altLang="en-US" sz="1600" dirty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Missouri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Nebraska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New Jersey 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New Mexico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New York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Ban-the-Box (State Laws)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9" y="2050181"/>
            <a:ext cx="788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There are currently 25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states that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have ban-the box laws in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place: 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425" y="5472666"/>
            <a:ext cx="337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83188"/>
              </a:buClr>
            </a:pPr>
            <a:r>
              <a:rPr lang="en-US" alt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 Law extends to private employers</a:t>
            </a:r>
          </a:p>
          <a:p>
            <a:pPr>
              <a:buClr>
                <a:srgbClr val="183188"/>
              </a:buClr>
            </a:pPr>
            <a:r>
              <a:rPr lang="en-US" alt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^ Mandatory posting requirement 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3016" y="2633472"/>
            <a:ext cx="2386584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Ohio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Oklahoma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Oregon *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Rhode Island *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Tennessee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Vermont *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Virginia</a:t>
            </a:r>
          </a:p>
          <a:p>
            <a:pPr marL="742950" lvl="1" indent="-285750">
              <a:spcAft>
                <a:spcPts val="336"/>
              </a:spcAft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25535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" y="2185297"/>
            <a:ext cx="6650736" cy="3528806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CA: Los Angeles*^, San Francisco*^ 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CO: Denver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FL: Miami-Dade County, Broward County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GA: Atlanta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MD: Baltimore*, Montgomery County*, Prince George’s County*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MO: Columbia*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NY: Buffalo*, New York City*, Rochester*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OR: Portland*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PA: Philadelphia*^ 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TX: Austin*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rebuchet MS" panose="020B0603020202020204" pitchFamily="34" charset="0"/>
              </a:rPr>
              <a:t>WA: Seattle*^</a:t>
            </a: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6" y="289723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006" y="289723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Ban-the-Box (Local Laws)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266231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" y="2004342"/>
            <a:ext cx="801624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More than 150 cities/counties have ban-the-box laws in place: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24" y="2374851"/>
            <a:ext cx="1743456" cy="2710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88" y="4132191"/>
            <a:ext cx="1918118" cy="248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24932" y="5752734"/>
            <a:ext cx="439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83188"/>
              </a:buClr>
            </a:pPr>
            <a:r>
              <a:rPr lang="en-US" alt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 Law extends to private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employers</a:t>
            </a:r>
          </a:p>
          <a:p>
            <a:pPr>
              <a:buClr>
                <a:srgbClr val="183188"/>
              </a:buClr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^ Mandatory posting requirement </a:t>
            </a:r>
          </a:p>
        </p:txBody>
      </p:sp>
    </p:spTree>
    <p:extLst>
      <p:ext uri="{BB962C8B-B14F-4D97-AF65-F5344CB8AC3E}">
        <p14:creationId xmlns:p14="http://schemas.microsoft.com/office/powerpoint/2010/main" val="38350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4605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Equal Pay, Wage Transparency &amp; </a:t>
            </a:r>
            <a:b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Salary History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991" y="1727769"/>
            <a:ext cx="8510017" cy="653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States and cities are expanding Equal Pay protections already afforded by federal law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Equal Pay Act (1963), Title VII of the Civil Rights Act (1964), Pay Secrecy for Federal Contractors (2016)  </a:t>
            </a:r>
            <a:r>
              <a:rPr lang="en-US" sz="1600" i="1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“Wage Transparency” laws prohibit employers from discriminating or retaliating against employees for discussing their wages with coworkers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Pending legislation in Florida, Hawaii, Montana, Washington and many cities/counties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“Salary History” laws restrict employers from asking job applicants about salary history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Massachusetts, Puerto Rico, Philadelphia and NYC have laws in place for private employers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Pending legislation in California,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Connecticut, Texas and many cities/counties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Equal Pay mandatory postings in Georgia, Maryland, New Hampshire, Pennsylvania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Paid Sick Time 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8" y="1588590"/>
            <a:ext cx="8261044" cy="646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Currently, there are limited federal requirements for sick leave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Family and Medical Leave Act (1993) provides unpaid leave for up to 12 weeks for “serious health condition”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Exec Order 13706 (2017) provides up to 7 days per year of paid sick leave for certain employees of federal contractors </a:t>
            </a:r>
            <a:r>
              <a:rPr lang="en-US" i="1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(new mandatory posting effective 1/1/17) 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States and cities are passing their own laws requiring private employers to offer paid sick leave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Seven states and Washington D.C. currently have paid sick leave laws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More than 25 cities and counties have paid sick leave laws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Several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states and cities have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pending legislation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Paid Sick Time (State Laws)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279" y="1690303"/>
            <a:ext cx="7977921" cy="573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Seven states and Washington D.C. currently have paid sick leave laws: 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Arizona *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California *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Connecticut *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District of Columbia *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Massachusetts *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Oregon *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Vermont *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Washington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523273"/>
            <a:ext cx="2096381" cy="3182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70" y="3320151"/>
            <a:ext cx="2254698" cy="294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2768" y="5521190"/>
            <a:ext cx="379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Mandatory posting requirements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223" y="3033298"/>
            <a:ext cx="8431585" cy="255597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rebuchet MS"/>
                <a:cs typeface="Trebuchet MS"/>
              </a:rPr>
              <a:t>Welcome! Before we get started</a:t>
            </a:r>
            <a:r>
              <a:rPr lang="en-US" sz="1600" dirty="0" smtClean="0">
                <a:latin typeface="Trebuchet MS"/>
                <a:cs typeface="Trebuchet MS"/>
              </a:rPr>
              <a:t>…</a:t>
            </a:r>
          </a:p>
          <a:p>
            <a:endParaRPr lang="en-US" sz="1600" dirty="0" smtClean="0">
              <a:latin typeface="Trebuchet MS"/>
              <a:cs typeface="Trebuchet MS"/>
            </a:endParaRPr>
          </a:p>
          <a:p>
            <a:pPr marL="285750" indent="-285750" algn="l">
              <a:buClr>
                <a:srgbClr val="37299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/>
                <a:cs typeface="Trebuchet MS"/>
              </a:rPr>
              <a:t>Use </a:t>
            </a:r>
            <a:r>
              <a:rPr lang="en-US" sz="1600" dirty="0">
                <a:latin typeface="Trebuchet MS"/>
                <a:cs typeface="Trebuchet MS"/>
              </a:rPr>
              <a:t>the chat box on the left to ask questions </a:t>
            </a:r>
            <a:endParaRPr lang="en-US" sz="1600" dirty="0" smtClean="0">
              <a:latin typeface="Trebuchet MS"/>
              <a:cs typeface="Trebuchet MS"/>
            </a:endParaRPr>
          </a:p>
          <a:p>
            <a:pPr algn="l">
              <a:buClr>
                <a:srgbClr val="372990"/>
              </a:buClr>
            </a:pPr>
            <a:endParaRPr lang="en-US" sz="1600" dirty="0" smtClean="0">
              <a:latin typeface="Trebuchet MS"/>
              <a:cs typeface="Trebuchet MS"/>
            </a:endParaRPr>
          </a:p>
          <a:p>
            <a:pPr marL="285750" indent="-285750" algn="l">
              <a:buClr>
                <a:srgbClr val="37299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/>
                <a:cs typeface="Trebuchet MS"/>
              </a:rPr>
              <a:t>If </a:t>
            </a:r>
            <a:r>
              <a:rPr lang="en-US" sz="1600" dirty="0">
                <a:latin typeface="Trebuchet MS"/>
                <a:cs typeface="Trebuchet MS"/>
              </a:rPr>
              <a:t>you are having audio trouble, please message us in the chat box, and we will do our best to assist </a:t>
            </a:r>
            <a:r>
              <a:rPr lang="en-US" sz="1600" dirty="0" smtClean="0">
                <a:latin typeface="Trebuchet MS"/>
                <a:cs typeface="Trebuchet MS"/>
              </a:rPr>
              <a:t>you</a:t>
            </a:r>
          </a:p>
          <a:p>
            <a:pPr algn="l">
              <a:buClr>
                <a:srgbClr val="372990"/>
              </a:buClr>
            </a:pPr>
            <a:endParaRPr lang="en-US" sz="1600" dirty="0" smtClean="0">
              <a:latin typeface="Trebuchet MS"/>
              <a:cs typeface="Trebuchet MS"/>
            </a:endParaRPr>
          </a:p>
          <a:p>
            <a:pPr marL="285750" indent="-285750" algn="l">
              <a:buClr>
                <a:srgbClr val="37299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/>
                <a:cs typeface="Trebuchet MS"/>
              </a:rPr>
              <a:t>You </a:t>
            </a:r>
            <a:r>
              <a:rPr lang="en-US" sz="1600" dirty="0">
                <a:latin typeface="Trebuchet MS"/>
                <a:cs typeface="Trebuchet MS"/>
              </a:rPr>
              <a:t>will receive a copy of the slides via email</a:t>
            </a:r>
          </a:p>
          <a:p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7"/>
            <a:ext cx="9144001" cy="2294449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47675"/>
            <a:ext cx="7772400" cy="2295525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New Administration, New Posting Requirements? A Closer Look at the Changing Compliance Climate for Employers  </a:t>
            </a:r>
            <a:endParaRPr lang="en-US"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778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Paid Sick Time (Local Laws)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16" y="1761423"/>
            <a:ext cx="8570976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More than 25 cities and counties have paid sick leave requirements: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CA: Berkeley, Emeryville, Los Angeles, Oakland, San Diego, San Francisco, Santa Monica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IL: Chicago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MD: Montgomery County 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MN: Minneapolis, St. Paul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NJ: Bloomfield, East Orange, Elizabeth, Irvington, Jersey City, Montclair Morristown, Newark, New Brunswick,  Passaic, Paterson, Trenton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PA: Philadelphia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WA: Seattle, Spokane, Tacoma</a:t>
            </a:r>
          </a:p>
          <a:p>
            <a:pPr lvl="2"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All of the above have mandatory posting requirements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024"/>
            <a:ext cx="9144001" cy="1804416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2294448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Poll Question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8" y="2999232"/>
            <a:ext cx="7985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Has increased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state/local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legislation created challenges with consistency across your business locations?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Predictable Scheduling &amp;</a:t>
            </a:r>
            <a:r>
              <a:rPr lang="en-US" sz="3200" b="1" dirty="0">
                <a:solidFill>
                  <a:schemeClr val="bg1"/>
                </a:solidFill>
                <a:latin typeface="Trebuchet MS"/>
                <a:cs typeface="Trebuchet M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Opportunity to Work 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6" y="1888918"/>
            <a:ext cx="6768330" cy="583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Predictable Scheduling Laws – require employers to provide employees with advance notice of their schedule and, in some instances, compensate employees for last-minute changes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Laws passed in San Francisco, Emeryville, Seattle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Pending legislation in California, Minnesota, and NYC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Expected to include posting requirements </a:t>
            </a:r>
          </a:p>
          <a:p>
            <a:pPr lvl="1">
              <a:spcBef>
                <a:spcPct val="20000"/>
              </a:spcBef>
              <a:buClr>
                <a:srgbClr val="183188"/>
              </a:buClr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Opportunity to Work Laws – require employers to offer additional work hours to existing part-time employees before hiring new employees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Laws passed in San Jose (all industries) and San Francisco (industry-specific)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Both require mandatory postings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52" y="2049365"/>
            <a:ext cx="1628461" cy="206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36" y="3810002"/>
            <a:ext cx="1717164" cy="197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6561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Anti-Discrimination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72" y="1235882"/>
            <a:ext cx="8263128" cy="703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Federal law (Title VII of the Civil Rights Act of 1964) doesn’t specifically prohibit discrimination on the basis of </a:t>
            </a: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sexual orientation or gender identity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Executive Order 11246, as amended, now includes these protections but only for federal contractors (effective April 2015)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7</a:t>
            </a:r>
            <a:r>
              <a:rPr lang="en-US" sz="1600" baseline="300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th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Circuit recognized sexual orientation discrimination under federal law in landmark case on April 4, 2017 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About 20 states and more than 200 cities/counties have LGBT anti-discrimination laws in place; many more state and local laws pending  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Mandatory posting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requirements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in: California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Colorado, Connecticut, District of Columbia, Delaware, Hawaii,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Massachusetts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Maryland, New Hampshire, New Jersey, New Mexico, Nevada, New York, Rhode Island,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Wisconsin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024"/>
            <a:ext cx="9144001" cy="1804416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2294448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Poll Question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8" y="2889504"/>
            <a:ext cx="7985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How confident are you that your locations are in compliance with city/county posting requirements?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Weapons in the Workplace 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8" y="1888918"/>
            <a:ext cx="8111692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Federal law generally does not regulate firearms at work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More than 15 states have “parking lot” laws including: Arizona, Florida, Georgia, Illinois, Indiana, Kentucky, Louisiana, Maine, Minnesota, Mississippi, North Carolina, Ohio, Tennessee, Texas, Utah, Wisconsin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Several states require employers to post notices to prohibit guns at work: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08" y="3501029"/>
            <a:ext cx="7842183" cy="25730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Arkansas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District of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Columbia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Illinois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Kansas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Minnesota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Mississippi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Missouri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Nebraska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North Carolina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South Carolina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Tennessee</a:t>
            </a: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Texas	</a:t>
            </a:r>
            <a:b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</a:b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1888918"/>
            <a:ext cx="8218127" cy="3211403"/>
          </a:xfrm>
        </p:spPr>
        <p:txBody>
          <a:bodyPr numCol="2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Weapons in the Workplace (continued)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279" y="1615539"/>
            <a:ext cx="8111692" cy="11757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Tennessee No-Weapons Poster:			</a:t>
            </a: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Texas No-Weapons Posters:</a:t>
            </a: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7" y="2545024"/>
            <a:ext cx="2627609" cy="3390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25" y="3584724"/>
            <a:ext cx="1580962" cy="242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36" y="3607092"/>
            <a:ext cx="1533911" cy="242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2" y="2545024"/>
            <a:ext cx="1831508" cy="284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42" y="2545024"/>
            <a:ext cx="1847167" cy="28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Preemption Laws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8" y="1840967"/>
            <a:ext cx="8111692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“Preemption laws” are state laws that prohibit cities from imposing requirements on employers that are more restrictive than under existing federal and state law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27 states preempt local minimum wage ordinances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19 states preempt local paid leave ordinances</a:t>
            </a: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3 states preempt local anti-discrimination ordinances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Preemption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bills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now pending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in Florida,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Indiana,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Iowa, Kansas, Minnesota,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Oklahoma,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Oregon, Pennsylvania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South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Carolina, Tennessee,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Texas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Local ordinances also may be preempted through court decisions</a:t>
            </a: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Adds to the complexity of compliance and creates confusion; many local laws have been repealed after the employer has implemented them</a:t>
            </a:r>
            <a:endParaRPr 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rgbClr val="183188"/>
              </a:buClr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651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Tips to Manage Your Business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324" y="1816769"/>
            <a:ext cx="8301148" cy="433973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>
                <a:latin typeface="Trebuchet MS" panose="020B0603020202020204" pitchFamily="34" charset="0"/>
              </a:rPr>
              <a:t>Here are some </a:t>
            </a:r>
            <a:r>
              <a:rPr lang="en-US" sz="1800" dirty="0" smtClean="0">
                <a:latin typeface="Trebuchet MS" panose="020B0603020202020204" pitchFamily="34" charset="0"/>
              </a:rPr>
              <a:t>tips to help you navigate in this climate of change:</a:t>
            </a:r>
            <a:endParaRPr lang="en-US" sz="1800" dirty="0"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Conduct </a:t>
            </a:r>
            <a:r>
              <a:rPr lang="en-US" sz="1800" dirty="0">
                <a:latin typeface="Trebuchet MS" panose="020B0603020202020204" pitchFamily="34" charset="0"/>
              </a:rPr>
              <a:t>an internal audit of all employment practices to ensure compliance </a:t>
            </a:r>
            <a:r>
              <a:rPr lang="en-US" sz="1800" dirty="0" smtClean="0">
                <a:latin typeface="Trebuchet MS" panose="020B0603020202020204" pitchFamily="34" charset="0"/>
              </a:rPr>
              <a:t>with federal</a:t>
            </a:r>
            <a:r>
              <a:rPr lang="en-US" sz="1800" dirty="0">
                <a:latin typeface="Trebuchet MS" panose="020B0603020202020204" pitchFamily="34" charset="0"/>
              </a:rPr>
              <a:t>, state and local </a:t>
            </a:r>
            <a:r>
              <a:rPr lang="en-US" sz="1800" dirty="0" smtClean="0">
                <a:latin typeface="Trebuchet MS" panose="020B0603020202020204" pitchFamily="34" charset="0"/>
              </a:rPr>
              <a:t>regulations</a:t>
            </a:r>
          </a:p>
          <a:p>
            <a:pPr marL="342900" indent="-342900" algn="l">
              <a:buFont typeface="+mj-lt"/>
              <a:buAutoNum type="arabicPeriod"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Follow the provisions of each applicable law that are most generous to the employee </a:t>
            </a:r>
          </a:p>
          <a:p>
            <a:pPr marL="342900" indent="-342900" algn="l">
              <a:buFont typeface="+mj-lt"/>
              <a:buAutoNum type="arabicPeriod"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Address </a:t>
            </a:r>
            <a:r>
              <a:rPr lang="en-US" sz="1800" dirty="0">
                <a:latin typeface="Trebuchet MS" panose="020B0603020202020204" pitchFamily="34" charset="0"/>
              </a:rPr>
              <a:t>any areas that require policy </a:t>
            </a:r>
            <a:r>
              <a:rPr lang="en-US" sz="1800" dirty="0" smtClean="0">
                <a:latin typeface="Trebuchet MS" panose="020B0603020202020204" pitchFamily="34" charset="0"/>
              </a:rPr>
              <a:t>adjustments</a:t>
            </a:r>
          </a:p>
          <a:p>
            <a:pPr marL="342900" indent="-342900" algn="l">
              <a:buFont typeface="+mj-lt"/>
              <a:buAutoNum type="arabicPeriod"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Consider uniform practices across locations (consistency vs. cost)</a:t>
            </a:r>
          </a:p>
          <a:p>
            <a:pPr marL="342900" indent="-342900" algn="l">
              <a:buFont typeface="+mj-lt"/>
              <a:buAutoNum type="arabicPeriod"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Display </a:t>
            </a:r>
            <a:r>
              <a:rPr lang="en-US" sz="1800" dirty="0">
                <a:latin typeface="Trebuchet MS" panose="020B0603020202020204" pitchFamily="34" charset="0"/>
              </a:rPr>
              <a:t>local </a:t>
            </a:r>
            <a:r>
              <a:rPr lang="en-US" sz="1800" dirty="0" smtClean="0">
                <a:latin typeface="Trebuchet MS" panose="020B0603020202020204" pitchFamily="34" charset="0"/>
              </a:rPr>
              <a:t>postings </a:t>
            </a:r>
            <a:r>
              <a:rPr lang="en-US" sz="1800" dirty="0">
                <a:latin typeface="Trebuchet MS" panose="020B0603020202020204" pitchFamily="34" charset="0"/>
              </a:rPr>
              <a:t>in addition to mandatory federal and state </a:t>
            </a:r>
            <a:r>
              <a:rPr lang="en-US" sz="1800" dirty="0" smtClean="0">
                <a:latin typeface="Trebuchet MS" panose="020B0603020202020204" pitchFamily="34" charset="0"/>
              </a:rPr>
              <a:t>postings</a:t>
            </a:r>
            <a:r>
              <a:rPr lang="en-US" sz="1800" dirty="0">
                <a:latin typeface="Trebuchet MS" panose="020B0603020202020204" pitchFamily="34" charset="0"/>
              </a:rPr>
              <a:t>, even if the </a:t>
            </a:r>
            <a:r>
              <a:rPr lang="en-US" sz="1800" dirty="0" smtClean="0">
                <a:latin typeface="Trebuchet MS" panose="020B0603020202020204" pitchFamily="34" charset="0"/>
              </a:rPr>
              <a:t>information conflicts</a:t>
            </a:r>
          </a:p>
          <a:p>
            <a:pPr marL="342900" indent="-342900" algn="l">
              <a:buFont typeface="+mj-lt"/>
              <a:buAutoNum type="arabicPeriod"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Assign </a:t>
            </a:r>
            <a:r>
              <a:rPr lang="en-US" sz="1800" dirty="0">
                <a:latin typeface="Trebuchet MS" panose="020B0603020202020204" pitchFamily="34" charset="0"/>
              </a:rPr>
              <a:t>internal resources or use an outsourced partner for posting compliance </a:t>
            </a:r>
            <a:r>
              <a:rPr lang="en-US" sz="1800" dirty="0" smtClean="0">
                <a:latin typeface="Trebuchet MS" panose="020B0603020202020204" pitchFamily="34" charset="0"/>
              </a:rPr>
              <a:t>to stay </a:t>
            </a:r>
            <a:r>
              <a:rPr lang="en-US" sz="1800" dirty="0">
                <a:latin typeface="Trebuchet MS" panose="020B0603020202020204" pitchFamily="34" charset="0"/>
              </a:rPr>
              <a:t>abreast of changing </a:t>
            </a:r>
            <a:r>
              <a:rPr lang="en-US" sz="1800" dirty="0" smtClean="0">
                <a:latin typeface="Trebuchet MS" panose="020B0603020202020204" pitchFamily="34" charset="0"/>
              </a:rPr>
              <a:t>federal, state and local laws</a:t>
            </a:r>
            <a:endParaRPr lang="en-US" sz="1800" dirty="0"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87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627697"/>
            <a:ext cx="8218127" cy="2472624"/>
          </a:xfrm>
        </p:spPr>
        <p:txBody>
          <a:bodyPr numCol="1">
            <a:noAutofit/>
          </a:bodyPr>
          <a:lstStyle/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marL="742950" lvl="1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altLang="en-US" sz="14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14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8218"/>
            <a:ext cx="9144000" cy="1111075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29"/>
            <a:ext cx="7772400" cy="1725289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Trebuchet MS"/>
                <a:cs typeface="Trebuchet MS"/>
              </a:rPr>
              <a:t>Poster Guard Compliance Protection</a:t>
            </a:r>
            <a:br>
              <a:rPr lang="en-US" sz="3200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3200" b="1" dirty="0">
                <a:solidFill>
                  <a:schemeClr val="bg1"/>
                </a:solidFill>
                <a:latin typeface="Trebuchet MS"/>
                <a:cs typeface="Trebuchet MS"/>
              </a:rPr>
              <a:t>Federal/State/Local 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Service</a:t>
            </a:r>
            <a:endParaRPr lang="en-US" sz="3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594" y="1778923"/>
            <a:ext cx="65063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To start, each of your  locations will receive a complete federal, state and local 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poster set (coverage for </a:t>
            </a:r>
            <a:r>
              <a:rPr lang="en-US" altLang="en-US" u="sng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every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 city and county in the U.S.)</a:t>
            </a:r>
            <a:endParaRPr lang="en-US" alt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Our 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in-house Legal </a:t>
            </a: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Team then continually monitors all federal, state and local legislation and regulatory 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activity</a:t>
            </a:r>
            <a:endParaRPr lang="en-US" alt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Automatic poster replacements are sent immediately whenever there’s a mandatory change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100% compliance guarantee against government posting fines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Additional solutions available for 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remote/off-site workers</a:t>
            </a: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federal contractors</a:t>
            </a: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dirty="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applicants, Canada, industry variations and </a:t>
            </a:r>
            <a:r>
              <a:rPr lang="en-US" altLang="en-US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t>more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92" y="1799242"/>
            <a:ext cx="2238108" cy="277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4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418829"/>
            <a:ext cx="7554249" cy="3564400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70000"/>
              </a:lnSpc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Senior Employment Law Attorney </a:t>
            </a:r>
            <a:r>
              <a:rPr lang="en-US" sz="1600" dirty="0" smtClean="0">
                <a:latin typeface="Trebuchet MS" panose="020B0603020202020204" pitchFamily="34" charset="0"/>
              </a:rPr>
              <a:t>for ComplyRight, Inc.</a:t>
            </a:r>
            <a:r>
              <a:rPr lang="en-US" sz="1600" i="1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l">
              <a:lnSpc>
                <a:spcPct val="170000"/>
              </a:lnSpc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 panose="020B0603020202020204" pitchFamily="34" charset="0"/>
              </a:rPr>
              <a:t>Also </a:t>
            </a:r>
            <a:r>
              <a:rPr lang="en-US" sz="1600" dirty="0">
                <a:latin typeface="Trebuchet MS" panose="020B0603020202020204" pitchFamily="34" charset="0"/>
              </a:rPr>
              <a:t>the Director of Legal </a:t>
            </a:r>
            <a:r>
              <a:rPr lang="en-US" sz="1600" dirty="0" smtClean="0">
                <a:latin typeface="Trebuchet MS" panose="020B0603020202020204" pitchFamily="34" charset="0"/>
              </a:rPr>
              <a:t>Content, </a:t>
            </a:r>
            <a:r>
              <a:rPr lang="en-US" sz="1600" dirty="0">
                <a:latin typeface="Trebuchet MS" panose="020B0603020202020204" pitchFamily="34" charset="0"/>
              </a:rPr>
              <a:t>overseeing a team of attorneys and human resource professionals responsible for researching, </a:t>
            </a:r>
            <a:r>
              <a:rPr lang="en-US" sz="1600" dirty="0" smtClean="0">
                <a:latin typeface="Trebuchet MS" panose="020B0603020202020204" pitchFamily="34" charset="0"/>
              </a:rPr>
              <a:t>developing </a:t>
            </a:r>
            <a:r>
              <a:rPr lang="en-US" sz="1600" dirty="0">
                <a:latin typeface="Trebuchet MS" panose="020B0603020202020204" pitchFamily="34" charset="0"/>
              </a:rPr>
              <a:t>and </a:t>
            </a:r>
            <a:r>
              <a:rPr lang="en-US" sz="1600" dirty="0" smtClean="0">
                <a:latin typeface="Trebuchet MS" panose="020B0603020202020204" pitchFamily="34" charset="0"/>
              </a:rPr>
              <a:t>maintaining </a:t>
            </a:r>
            <a:r>
              <a:rPr lang="en-US" sz="1600" dirty="0">
                <a:latin typeface="Trebuchet MS" panose="020B0603020202020204" pitchFamily="34" charset="0"/>
              </a:rPr>
              <a:t>HR compliance </a:t>
            </a:r>
            <a:r>
              <a:rPr lang="en-US" sz="1600" dirty="0" smtClean="0">
                <a:latin typeface="Trebuchet MS" panose="020B0603020202020204" pitchFamily="34" charset="0"/>
              </a:rPr>
              <a:t>solutions for ComplyRight and Poster Guard Compliance Protection</a:t>
            </a:r>
          </a:p>
          <a:p>
            <a:pPr marL="285750" indent="-285750" algn="l">
              <a:lnSpc>
                <a:spcPct val="170000"/>
              </a:lnSpc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 panose="020B0603020202020204" pitchFamily="34" charset="0"/>
              </a:rPr>
              <a:t>More than 20 years’ experience representing employers </a:t>
            </a:r>
            <a:r>
              <a:rPr lang="en-US" sz="1600" dirty="0">
                <a:latin typeface="Trebuchet MS" panose="020B0603020202020204" pitchFamily="34" charset="0"/>
              </a:rPr>
              <a:t>of all sizes in all areas of labor and employment law, including claims relating to civil rights, family leave issues, wage and hour matters, </a:t>
            </a:r>
            <a:r>
              <a:rPr lang="en-US" sz="1600" dirty="0" smtClean="0">
                <a:latin typeface="Trebuchet MS" panose="020B0603020202020204" pitchFamily="34" charset="0"/>
              </a:rPr>
              <a:t>OSHA and immigration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About Ashley Kaplan, Esq.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46" y="6156503"/>
            <a:ext cx="207645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3" y="6069866"/>
            <a:ext cx="2973935" cy="630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44" y="1071032"/>
            <a:ext cx="1562023" cy="186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3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8217"/>
            <a:ext cx="9144001" cy="2294449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2294448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Questions?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8217"/>
            <a:ext cx="9144001" cy="2294449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2294448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Thank you! 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0851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96069"/>
                </a:solidFill>
              </a:rPr>
              <a:t>For </a:t>
            </a:r>
            <a:r>
              <a:rPr lang="en-US" dirty="0">
                <a:solidFill>
                  <a:srgbClr val="196069"/>
                </a:solidFill>
              </a:rPr>
              <a:t>more information, please </a:t>
            </a:r>
            <a:r>
              <a:rPr lang="en-US" dirty="0" smtClean="0">
                <a:solidFill>
                  <a:srgbClr val="196069"/>
                </a:solidFill>
              </a:rPr>
              <a:t>contact Peter Fray, </a:t>
            </a:r>
            <a:r>
              <a:rPr lang="en-US" dirty="0">
                <a:solidFill>
                  <a:srgbClr val="196069"/>
                </a:solidFill>
              </a:rPr>
              <a:t>Compliance Specialist</a:t>
            </a:r>
          </a:p>
          <a:p>
            <a:r>
              <a:rPr lang="en-US" dirty="0" smtClean="0">
                <a:solidFill>
                  <a:srgbClr val="196069"/>
                </a:solidFill>
              </a:rPr>
              <a:t>954-970-5702</a:t>
            </a:r>
            <a:endParaRPr lang="en-US" dirty="0">
              <a:solidFill>
                <a:srgbClr val="196069"/>
              </a:solidFill>
            </a:endParaRPr>
          </a:p>
          <a:p>
            <a:r>
              <a:rPr lang="en-US" dirty="0" smtClean="0">
                <a:solidFill>
                  <a:srgbClr val="196069"/>
                </a:solidFill>
              </a:rPr>
              <a:t>pfray@hrdirect.com</a:t>
            </a:r>
            <a:endParaRPr lang="en-US" dirty="0">
              <a:solidFill>
                <a:srgbClr val="1960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" y="2432625"/>
            <a:ext cx="8055864" cy="3167119"/>
          </a:xfrm>
        </p:spPr>
        <p:txBody>
          <a:bodyPr>
            <a:noAutofit/>
          </a:bodyPr>
          <a:lstStyle/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How deregulation on the federal level is triggering state and local legislative activity</a:t>
            </a:r>
          </a:p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Key employment law trends (state and local) expected to continue under the new administration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How new state and local legislation is impacting posting requirements</a:t>
            </a:r>
          </a:p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285750" indent="-285750" algn="l">
              <a:spcBef>
                <a:spcPts val="0"/>
              </a:spcBef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Tips on how to manage your business in this climate of change</a:t>
            </a:r>
          </a:p>
          <a:p>
            <a:pPr algn="l">
              <a:lnSpc>
                <a:spcPct val="170000"/>
              </a:lnSpc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70000"/>
              </a:lnSpc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Learning Objectives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151566"/>
            <a:ext cx="8424671" cy="4004937"/>
          </a:xfrm>
        </p:spPr>
        <p:txBody>
          <a:bodyPr>
            <a:no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Up </a:t>
            </a:r>
            <a:r>
              <a:rPr lang="en-US" altLang="en-US" sz="1800" dirty="0"/>
              <a:t>to 21 postings </a:t>
            </a:r>
            <a:r>
              <a:rPr lang="en-US" altLang="en-US" sz="1800" dirty="0" smtClean="0"/>
              <a:t>required for federal/state </a:t>
            </a:r>
            <a:r>
              <a:rPr lang="en-US" altLang="en-US" sz="1800" dirty="0"/>
              <a:t>compliance (6 federal, </a:t>
            </a:r>
            <a:r>
              <a:rPr lang="en-US" altLang="en-US" sz="1800" dirty="0" smtClean="0"/>
              <a:t>up </a:t>
            </a:r>
            <a:r>
              <a:rPr lang="en-US" altLang="en-US" sz="1800" dirty="0"/>
              <a:t>to 15 per state)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Up to 9 additional postings required by city/county laws </a:t>
            </a:r>
            <a:endParaRPr lang="en-US" altLang="en-US" sz="18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Additional postings </a:t>
            </a:r>
            <a:r>
              <a:rPr lang="en-US" altLang="en-US" sz="1800" dirty="0" smtClean="0"/>
              <a:t>required for government contractors and </a:t>
            </a:r>
            <a:r>
              <a:rPr lang="en-US" altLang="ja-JP" sz="1800" dirty="0" smtClean="0"/>
              <a:t>certain industries</a:t>
            </a:r>
            <a:r>
              <a:rPr lang="en-US" altLang="en-US" sz="1800" dirty="0" smtClean="0"/>
              <a:t>  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No </a:t>
            </a:r>
            <a:r>
              <a:rPr lang="ja-JP" altLang="en-US" sz="1800" dirty="0" smtClean="0"/>
              <a:t>“</a:t>
            </a:r>
            <a:r>
              <a:rPr lang="en-US" altLang="ja-JP" sz="1800" dirty="0"/>
              <a:t>one-stop shop</a:t>
            </a:r>
            <a:r>
              <a:rPr lang="ja-JP" altLang="en-US" sz="1800" dirty="0"/>
              <a:t>”</a:t>
            </a:r>
            <a:r>
              <a:rPr lang="en-US" altLang="ja-JP" sz="1800" dirty="0"/>
              <a:t> for free government </a:t>
            </a:r>
            <a:r>
              <a:rPr lang="en-US" altLang="ja-JP" sz="1800" dirty="0" smtClean="0"/>
              <a:t>posters</a:t>
            </a: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170+ </a:t>
            </a:r>
            <a:r>
              <a:rPr lang="en-US" altLang="en-US" sz="1800" dirty="0"/>
              <a:t>different federal/state agencies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up to 9 different agencies per </a:t>
            </a:r>
            <a:r>
              <a:rPr lang="en-US" altLang="en-US" sz="1800" dirty="0" smtClean="0"/>
              <a:t>state)</a:t>
            </a: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22,000 local jurisdictions have authority to issue their own postings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Posting changes are on the rise; 2017 is already a record year with 63 mandatory changes in 1</a:t>
            </a:r>
            <a:r>
              <a:rPr lang="en-US" altLang="en-US" sz="1800" baseline="30000" dirty="0" smtClean="0"/>
              <a:t>st</a:t>
            </a:r>
            <a:r>
              <a:rPr lang="en-US" altLang="en-US" sz="1800" dirty="0" smtClean="0"/>
              <a:t> quarter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Federal government posting fines were recently increased to $33,000+ per location; non-compliance can also increase liability in civil lawsuits   </a:t>
            </a:r>
            <a:endParaRPr lang="en-US" altLang="en-US" sz="18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algn="l">
              <a:buClr>
                <a:srgbClr val="183188"/>
              </a:buClr>
            </a:pPr>
            <a:endParaRPr lang="en-US" sz="1600" dirty="0">
              <a:latin typeface="Trebuchet MS"/>
              <a:cs typeface="Trebuchet MS"/>
            </a:endParaRPr>
          </a:p>
          <a:p>
            <a:pPr algn="l">
              <a:buClr>
                <a:srgbClr val="183188"/>
              </a:buClr>
            </a:pPr>
            <a:endParaRPr lang="en-US" sz="1600" dirty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79" y="448219"/>
            <a:ext cx="7977921" cy="1440699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Labor Law Posting Compliance Today: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The Basics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024"/>
            <a:ext cx="9144001" cy="1804416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2294448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Poll Question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" y="2974848"/>
            <a:ext cx="798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 you think the complexity of managing posting compliance has increased over the past few years?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377" y="2267712"/>
            <a:ext cx="8461248" cy="3694176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/>
                <a:cs typeface="Trebuchet MS"/>
              </a:rPr>
              <a:t>Even repealed laws can mean updates to policies, postings, training, etc. </a:t>
            </a: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/>
                <a:cs typeface="Trebuchet MS"/>
              </a:rPr>
              <a:t>Increased state and local legislative activity</a:t>
            </a: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/>
                <a:cs typeface="Trebuchet MS"/>
              </a:rPr>
              <a:t>Managing </a:t>
            </a:r>
            <a:r>
              <a:rPr lang="en-US" sz="1800" dirty="0">
                <a:latin typeface="Trebuchet MS"/>
                <a:cs typeface="Trebuchet MS"/>
              </a:rPr>
              <a:t>business locations in multiple jurisdictions with different laws</a:t>
            </a: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/>
                <a:cs typeface="Trebuchet MS"/>
              </a:rPr>
              <a:t>More complexity in determining which laws apply to your business when federal/state/local laws conflict</a:t>
            </a: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/>
                <a:cs typeface="Trebuchet MS"/>
              </a:rPr>
              <a:t>Jurisdiction </a:t>
            </a:r>
            <a:r>
              <a:rPr lang="en-US" sz="1800" dirty="0">
                <a:latin typeface="Trebuchet MS"/>
                <a:cs typeface="Trebuchet MS"/>
              </a:rPr>
              <a:t>issues between state and local laws (preemption)</a:t>
            </a: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rebuchet MS"/>
                <a:cs typeface="Trebuchet MS"/>
              </a:rPr>
              <a:t>Elevated risk of noncompliance </a:t>
            </a:r>
          </a:p>
          <a:p>
            <a:pPr algn="l">
              <a:buClr>
                <a:srgbClr val="183188"/>
              </a:buClr>
            </a:pPr>
            <a:endParaRPr lang="en-US" sz="1800" dirty="0">
              <a:latin typeface="Trebuchet MS"/>
              <a:cs typeface="Trebuchet MS"/>
            </a:endParaRPr>
          </a:p>
          <a:p>
            <a:pPr algn="l">
              <a:buClr>
                <a:srgbClr val="183188"/>
              </a:buClr>
            </a:pPr>
            <a:endParaRPr lang="en-US" sz="1600" dirty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Trebuchet MS"/>
              <a:cs typeface="Trebuchet MS"/>
            </a:endParaRPr>
          </a:p>
          <a:p>
            <a:pPr marL="342900" indent="-34290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79" y="448219"/>
            <a:ext cx="7977921" cy="1440699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Federal Deregulation May Add Complexity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79" y="2230417"/>
            <a:ext cx="8218127" cy="362174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Minimum Wage 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Ban-the-Box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Equal Pay, Wage Transparency &amp; Salary History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Paid Sick Time 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Predictable Scheduling &amp; Opportunity to Work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Anti-Discrimination (LGBT)</a:t>
            </a:r>
          </a:p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Weapons in the Workplace</a:t>
            </a:r>
          </a:p>
          <a:p>
            <a:pPr marL="28575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Preemption </a:t>
            </a:r>
            <a:r>
              <a:rPr lang="en-US" sz="2400" dirty="0">
                <a:latin typeface="Trebuchet MS" panose="020B0603020202020204" pitchFamily="34" charset="0"/>
              </a:rPr>
              <a:t>Laws</a:t>
            </a: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endParaRPr lang="en-US" altLang="en-US" sz="800" dirty="0"/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lvl="0" algn="l">
              <a:buClr>
                <a:srgbClr val="183188"/>
              </a:buClr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lvl="0" indent="-285750" algn="l">
              <a:buClr>
                <a:srgbClr val="183188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</a:endParaRPr>
          </a:p>
          <a:p>
            <a:pPr lvl="1" algn="l">
              <a:buClr>
                <a:srgbClr val="183188"/>
              </a:buClr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  <a:p>
            <a:pPr marL="800100" lvl="1" indent="-342900" algn="l">
              <a:buClr>
                <a:srgbClr val="183188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48218"/>
            <a:ext cx="9144000" cy="1440700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1440699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State and Local Trends to Watch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5" name="Picture 4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024"/>
            <a:ext cx="9144001" cy="1804416"/>
          </a:xfrm>
          <a:prstGeom prst="rect">
            <a:avLst/>
          </a:prstGeom>
          <a:gradFill>
            <a:gsLst>
              <a:gs pos="0">
                <a:srgbClr val="372990"/>
              </a:gs>
              <a:gs pos="49000">
                <a:srgbClr val="183188"/>
              </a:gs>
              <a:gs pos="100000">
                <a:srgbClr val="196069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219"/>
            <a:ext cx="7772400" cy="2294448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Poll Question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7" name="Picture 6" descr="CmplyRght_Logo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1" y="6156503"/>
            <a:ext cx="207645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8" y="3096768"/>
            <a:ext cx="7985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Do you expect compliance complexities for employers to increase under the Trump administration?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46997</TotalTime>
  <Words>2399</Words>
  <Application>Microsoft Office PowerPoint</Application>
  <PresentationFormat>On-screen Show (4:3)</PresentationFormat>
  <Paragraphs>698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Custom Design</vt:lpstr>
      <vt:lpstr>New Administration, New Posting Requirements? A Closer Look at the Changing Compliance Climate for Employers  </vt:lpstr>
      <vt:lpstr>New Administration, New Posting Requirements? A Closer Look at the Changing Compliance Climate for Employers  </vt:lpstr>
      <vt:lpstr>About Ashley Kaplan, Esq.</vt:lpstr>
      <vt:lpstr>Learning Objectives</vt:lpstr>
      <vt:lpstr>Labor Law Posting Compliance Today:  The Basics</vt:lpstr>
      <vt:lpstr>Poll Question</vt:lpstr>
      <vt:lpstr>Federal Deregulation May Add Complexity</vt:lpstr>
      <vt:lpstr>State and Local Trends to Watch</vt:lpstr>
      <vt:lpstr>Poll Question</vt:lpstr>
      <vt:lpstr>Minimum Wage</vt:lpstr>
      <vt:lpstr>Minimum Wage (State Laws)</vt:lpstr>
      <vt:lpstr>  Minimum Wage (Local Laws)</vt:lpstr>
      <vt:lpstr>Minimum Wage (2018 Local Increases)</vt:lpstr>
      <vt:lpstr>Ban-the-Box</vt:lpstr>
      <vt:lpstr>Ban-the-Box (State Laws)</vt:lpstr>
      <vt:lpstr>Ban-the-Box (Local Laws)</vt:lpstr>
      <vt:lpstr>Equal Pay, Wage Transparency &amp;  Salary History</vt:lpstr>
      <vt:lpstr>Paid Sick Time </vt:lpstr>
      <vt:lpstr>Paid Sick Time (State Laws)</vt:lpstr>
      <vt:lpstr>Paid Sick Time (Local Laws)</vt:lpstr>
      <vt:lpstr>Poll Question</vt:lpstr>
      <vt:lpstr>Predictable Scheduling &amp; Opportunity to Work </vt:lpstr>
      <vt:lpstr>Anti-Discrimination</vt:lpstr>
      <vt:lpstr>Poll Question</vt:lpstr>
      <vt:lpstr>Weapons in the Workplace </vt:lpstr>
      <vt:lpstr>Weapons in the Workplace (continued)</vt:lpstr>
      <vt:lpstr>Preemption Laws</vt:lpstr>
      <vt:lpstr>Tips to Manage Your Business</vt:lpstr>
      <vt:lpstr>Poster Guard Compliance Protection Federal/State/Local Service</vt:lpstr>
      <vt:lpstr>Questions?</vt:lpstr>
      <vt:lpstr>Thank you! </vt:lpstr>
    </vt:vector>
  </TitlesOfParts>
  <Company>Everglades Direct,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Here</dc:title>
  <dc:creator>Everglades Direct, Inc. Taylor Corporation</dc:creator>
  <cp:lastModifiedBy>Williams, Metrifa R. (CR)</cp:lastModifiedBy>
  <cp:revision>278</cp:revision>
  <cp:lastPrinted>2017-04-06T22:15:51Z</cp:lastPrinted>
  <dcterms:created xsi:type="dcterms:W3CDTF">2015-11-24T17:06:03Z</dcterms:created>
  <dcterms:modified xsi:type="dcterms:W3CDTF">2017-04-11T13:27:20Z</dcterms:modified>
</cp:coreProperties>
</file>